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32F6E-DF39-412F-A1B9-F60ABFE2B71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2EA119A1-1FDC-46C0-82B7-B5821A522DDC}">
      <dgm:prSet/>
      <dgm:spPr/>
      <dgm:t>
        <a:bodyPr/>
        <a:lstStyle/>
        <a:p>
          <a:r>
            <a:rPr lang="es-AR" b="0" i="0" smtClean="0"/>
            <a:t>Se denominan accidentes  nucleares a aquellos producidos en centrales nucleares o establecimientos que empleen este tipo de tecnología. Pueden producirse por falla técnica o humana y se caracterizan por liberar al medio productos radiactivos, en forma de materia radiactiva o radiación.</a:t>
          </a:r>
          <a:endParaRPr lang="es-AR"/>
        </a:p>
      </dgm:t>
    </dgm:pt>
    <dgm:pt modelId="{C8C0CD0E-4FBE-4154-A025-8CEE1793B35E}" type="parTrans" cxnId="{38824E4D-2BBB-4379-A37A-25F6CD62393F}">
      <dgm:prSet/>
      <dgm:spPr/>
      <dgm:t>
        <a:bodyPr/>
        <a:lstStyle/>
        <a:p>
          <a:endParaRPr lang="es-AR"/>
        </a:p>
      </dgm:t>
    </dgm:pt>
    <dgm:pt modelId="{B02E172A-F2AC-4000-86AC-4B0F4F7DD5D0}" type="sibTrans" cxnId="{38824E4D-2BBB-4379-A37A-25F6CD62393F}">
      <dgm:prSet/>
      <dgm:spPr/>
      <dgm:t>
        <a:bodyPr/>
        <a:lstStyle/>
        <a:p>
          <a:endParaRPr lang="es-AR"/>
        </a:p>
      </dgm:t>
    </dgm:pt>
    <dgm:pt modelId="{564FB5CC-B458-4BA4-824E-E8EEBBBB85FB}" type="pres">
      <dgm:prSet presAssocID="{2EE32F6E-DF39-412F-A1B9-F60ABFE2B71D}" presName="linear" presStyleCnt="0">
        <dgm:presLayoutVars>
          <dgm:animLvl val="lvl"/>
          <dgm:resizeHandles val="exact"/>
        </dgm:presLayoutVars>
      </dgm:prSet>
      <dgm:spPr/>
    </dgm:pt>
    <dgm:pt modelId="{64B3FA64-7342-46FA-8473-D467D19CEE78}" type="pres">
      <dgm:prSet presAssocID="{2EA119A1-1FDC-46C0-82B7-B5821A522DDC}" presName="parentText" presStyleLbl="node1" presStyleIdx="0" presStyleCnt="1">
        <dgm:presLayoutVars>
          <dgm:chMax val="0"/>
          <dgm:bulletEnabled val="1"/>
        </dgm:presLayoutVars>
      </dgm:prSet>
      <dgm:spPr/>
    </dgm:pt>
  </dgm:ptLst>
  <dgm:cxnLst>
    <dgm:cxn modelId="{036F5305-EF54-4778-A50D-7B483EE97D3C}" type="presOf" srcId="{2EA119A1-1FDC-46C0-82B7-B5821A522DDC}" destId="{64B3FA64-7342-46FA-8473-D467D19CEE78}" srcOrd="0" destOrd="0" presId="urn:microsoft.com/office/officeart/2005/8/layout/vList2"/>
    <dgm:cxn modelId="{38824E4D-2BBB-4379-A37A-25F6CD62393F}" srcId="{2EE32F6E-DF39-412F-A1B9-F60ABFE2B71D}" destId="{2EA119A1-1FDC-46C0-82B7-B5821A522DDC}" srcOrd="0" destOrd="0" parTransId="{C8C0CD0E-4FBE-4154-A025-8CEE1793B35E}" sibTransId="{B02E172A-F2AC-4000-86AC-4B0F4F7DD5D0}"/>
    <dgm:cxn modelId="{29383C80-02CB-4AD4-9534-812394D86C64}" type="presOf" srcId="{2EE32F6E-DF39-412F-A1B9-F60ABFE2B71D}" destId="{564FB5CC-B458-4BA4-824E-E8EEBBBB85FB}" srcOrd="0" destOrd="0" presId="urn:microsoft.com/office/officeart/2005/8/layout/vList2"/>
    <dgm:cxn modelId="{B80D2E11-04E7-43A5-B755-E165AEC90F7E}" type="presParOf" srcId="{564FB5CC-B458-4BA4-824E-E8EEBBBB85FB}" destId="{64B3FA64-7342-46FA-8473-D467D19CEE78}"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523C125F-D8E4-4973-885E-4A4E6A549CE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AR"/>
        </a:p>
      </dgm:t>
    </dgm:pt>
    <dgm:pt modelId="{2A2C69BF-7B21-43F8-AEAF-C243568C5E67}">
      <dgm:prSet/>
      <dgm:spPr/>
      <dgm:t>
        <a:bodyPr/>
        <a:lstStyle/>
        <a:p>
          <a:r>
            <a:rPr lang="es-AR" b="0" i="0" dirty="0" smtClean="0"/>
            <a:t>Los accidentes nucleares tienen un altísimo impacto destructivo sobre </a:t>
          </a:r>
          <a:r>
            <a:rPr lang="es-AR" b="0" i="0" u="sng" dirty="0" smtClean="0"/>
            <a:t>todos</a:t>
          </a:r>
          <a:r>
            <a:rPr lang="es-AR" b="0" i="0" dirty="0" smtClean="0"/>
            <a:t> los compartimentos del ecosistema, extendiéndose sus efectos en el tiempo.</a:t>
          </a:r>
          <a:endParaRPr lang="es-AR" dirty="0"/>
        </a:p>
      </dgm:t>
    </dgm:pt>
    <dgm:pt modelId="{A5991962-4B51-49F0-B09A-F5899A0C30A1}" type="parTrans" cxnId="{A257857A-9468-4DA2-B6EB-533C7DD19130}">
      <dgm:prSet/>
      <dgm:spPr/>
      <dgm:t>
        <a:bodyPr/>
        <a:lstStyle/>
        <a:p>
          <a:endParaRPr lang="es-AR"/>
        </a:p>
      </dgm:t>
    </dgm:pt>
    <dgm:pt modelId="{A4C4CF06-A8E9-4343-B25F-21610488699A}" type="sibTrans" cxnId="{A257857A-9468-4DA2-B6EB-533C7DD19130}">
      <dgm:prSet/>
      <dgm:spPr/>
      <dgm:t>
        <a:bodyPr/>
        <a:lstStyle/>
        <a:p>
          <a:endParaRPr lang="es-AR"/>
        </a:p>
      </dgm:t>
    </dgm:pt>
    <dgm:pt modelId="{BB4FEE3A-81A1-44E8-B739-446FB72BED14}" type="pres">
      <dgm:prSet presAssocID="{523C125F-D8E4-4973-885E-4A4E6A549CEB}" presName="linear" presStyleCnt="0">
        <dgm:presLayoutVars>
          <dgm:animLvl val="lvl"/>
          <dgm:resizeHandles val="exact"/>
        </dgm:presLayoutVars>
      </dgm:prSet>
      <dgm:spPr/>
    </dgm:pt>
    <dgm:pt modelId="{8673E1ED-7262-45D7-A9CA-CFB9A1762EA3}" type="pres">
      <dgm:prSet presAssocID="{2A2C69BF-7B21-43F8-AEAF-C243568C5E67}" presName="parentText" presStyleLbl="node1" presStyleIdx="0" presStyleCnt="1" custLinFactNeighborX="-11111" custLinFactNeighborY="-8408">
        <dgm:presLayoutVars>
          <dgm:chMax val="0"/>
          <dgm:bulletEnabled val="1"/>
        </dgm:presLayoutVars>
      </dgm:prSet>
      <dgm:spPr/>
      <dgm:t>
        <a:bodyPr/>
        <a:lstStyle/>
        <a:p>
          <a:endParaRPr lang="es-AR"/>
        </a:p>
      </dgm:t>
    </dgm:pt>
  </dgm:ptLst>
  <dgm:cxnLst>
    <dgm:cxn modelId="{80287EFB-9344-43CA-BC46-F5C6D94536CB}" type="presOf" srcId="{2A2C69BF-7B21-43F8-AEAF-C243568C5E67}" destId="{8673E1ED-7262-45D7-A9CA-CFB9A1762EA3}" srcOrd="0" destOrd="0" presId="urn:microsoft.com/office/officeart/2005/8/layout/vList2"/>
    <dgm:cxn modelId="{2F8C0CCD-A057-46F9-ABC2-4A5F224956D9}" type="presOf" srcId="{523C125F-D8E4-4973-885E-4A4E6A549CEB}" destId="{BB4FEE3A-81A1-44E8-B739-446FB72BED14}" srcOrd="0" destOrd="0" presId="urn:microsoft.com/office/officeart/2005/8/layout/vList2"/>
    <dgm:cxn modelId="{A257857A-9468-4DA2-B6EB-533C7DD19130}" srcId="{523C125F-D8E4-4973-885E-4A4E6A549CEB}" destId="{2A2C69BF-7B21-43F8-AEAF-C243568C5E67}" srcOrd="0" destOrd="0" parTransId="{A5991962-4B51-49F0-B09A-F5899A0C30A1}" sibTransId="{A4C4CF06-A8E9-4343-B25F-21610488699A}"/>
    <dgm:cxn modelId="{BC7EFC88-BE0B-4F86-ACF0-81D86A8FB28F}" type="presParOf" srcId="{BB4FEE3A-81A1-44E8-B739-446FB72BED14}" destId="{8673E1ED-7262-45D7-A9CA-CFB9A1762EA3}"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4D5937E6-E1CB-47C4-94F8-0D5A1FBB8E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9807D209-D0E5-42B7-8124-5E6F7A580944}">
      <dgm:prSet/>
      <dgm:spPr/>
      <dgm:t>
        <a:bodyPr/>
        <a:lstStyle/>
        <a:p>
          <a:r>
            <a:rPr lang="es-AR" b="0" i="0" dirty="0" smtClean="0"/>
            <a:t>Estallido/fusión del reactor (núcleo). 25 personas murieron en los meses siguientes, 18.000 hospitalizadas, 92.000 evacuadas. Profusión de cánceres y malformaciones. Contaminación de flora y fauna de Bielorrusia desde Kiev hasta </a:t>
          </a:r>
          <a:r>
            <a:rPr lang="es-AR" b="0" i="0" dirty="0" err="1" smtClean="0"/>
            <a:t>Gornel</a:t>
          </a:r>
          <a:r>
            <a:rPr lang="es-AR" b="0" i="0" dirty="0" smtClean="0"/>
            <a:t>. La nube radiactiva sobrevoló todo Europa.</a:t>
          </a:r>
          <a:endParaRPr lang="es-AR" dirty="0"/>
        </a:p>
      </dgm:t>
    </dgm:pt>
    <dgm:pt modelId="{5FB73F1E-4BB9-421E-A16B-04D759E0E96A}" type="parTrans" cxnId="{65E2C1BE-CB05-4256-AC7C-DC745C18A18D}">
      <dgm:prSet/>
      <dgm:spPr/>
      <dgm:t>
        <a:bodyPr/>
        <a:lstStyle/>
        <a:p>
          <a:endParaRPr lang="es-AR"/>
        </a:p>
      </dgm:t>
    </dgm:pt>
    <dgm:pt modelId="{8F4938AD-622C-4813-BEA2-EF4C34323D55}" type="sibTrans" cxnId="{65E2C1BE-CB05-4256-AC7C-DC745C18A18D}">
      <dgm:prSet/>
      <dgm:spPr/>
      <dgm:t>
        <a:bodyPr/>
        <a:lstStyle/>
        <a:p>
          <a:endParaRPr lang="es-AR"/>
        </a:p>
      </dgm:t>
    </dgm:pt>
    <dgm:pt modelId="{3EFE07BB-9291-4EE9-A115-FEE0EC557561}" type="pres">
      <dgm:prSet presAssocID="{4D5937E6-E1CB-47C4-94F8-0D5A1FBB8EA5}" presName="linear" presStyleCnt="0">
        <dgm:presLayoutVars>
          <dgm:animLvl val="lvl"/>
          <dgm:resizeHandles val="exact"/>
        </dgm:presLayoutVars>
      </dgm:prSet>
      <dgm:spPr/>
    </dgm:pt>
    <dgm:pt modelId="{903DADCE-16CE-4E63-AD71-EF56A23ABDA5}" type="pres">
      <dgm:prSet presAssocID="{9807D209-D0E5-42B7-8124-5E6F7A580944}" presName="parentText" presStyleLbl="node1" presStyleIdx="0" presStyleCnt="1" custScaleY="125003" custLinFactNeighborY="13419">
        <dgm:presLayoutVars>
          <dgm:chMax val="0"/>
          <dgm:bulletEnabled val="1"/>
        </dgm:presLayoutVars>
      </dgm:prSet>
      <dgm:spPr/>
      <dgm:t>
        <a:bodyPr/>
        <a:lstStyle/>
        <a:p>
          <a:endParaRPr lang="es-AR"/>
        </a:p>
      </dgm:t>
    </dgm:pt>
  </dgm:ptLst>
  <dgm:cxnLst>
    <dgm:cxn modelId="{65E2C1BE-CB05-4256-AC7C-DC745C18A18D}" srcId="{4D5937E6-E1CB-47C4-94F8-0D5A1FBB8EA5}" destId="{9807D209-D0E5-42B7-8124-5E6F7A580944}" srcOrd="0" destOrd="0" parTransId="{5FB73F1E-4BB9-421E-A16B-04D759E0E96A}" sibTransId="{8F4938AD-622C-4813-BEA2-EF4C34323D55}"/>
    <dgm:cxn modelId="{D817F222-AAAA-43CF-8D11-581EC82AA975}" type="presOf" srcId="{9807D209-D0E5-42B7-8124-5E6F7A580944}" destId="{903DADCE-16CE-4E63-AD71-EF56A23ABDA5}" srcOrd="0" destOrd="0" presId="urn:microsoft.com/office/officeart/2005/8/layout/vList2"/>
    <dgm:cxn modelId="{EC0495F6-53B3-4C50-AA98-07D063511924}" type="presOf" srcId="{4D5937E6-E1CB-47C4-94F8-0D5A1FBB8EA5}" destId="{3EFE07BB-9291-4EE9-A115-FEE0EC557561}" srcOrd="0" destOrd="0" presId="urn:microsoft.com/office/officeart/2005/8/layout/vList2"/>
    <dgm:cxn modelId="{F67CC526-2905-4941-BA01-A52502CC329E}" type="presParOf" srcId="{3EFE07BB-9291-4EE9-A115-FEE0EC557561}" destId="{903DADCE-16CE-4E63-AD71-EF56A23ABDA5}"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85FCC852-6BCD-4A20-872C-EE0E98A310CD}" type="datetimeFigureOut">
              <a:rPr lang="es-AR" smtClean="0"/>
              <a:t>04/11/2021</a:t>
            </a:fld>
            <a:endParaRPr lang="es-AR"/>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AR"/>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E0E5AE7-70FD-420D-9809-C73D66CE1875}"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5FCC852-6BCD-4A20-872C-EE0E98A310CD}" type="datetimeFigureOut">
              <a:rPr lang="es-AR" smtClean="0"/>
              <a:t>04/11/2021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E0E5AE7-70FD-420D-9809-C73D66CE1875}"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5FCC852-6BCD-4A20-872C-EE0E98A310CD}" type="datetimeFigureOut">
              <a:rPr lang="es-AR" smtClean="0"/>
              <a:t>04/11/2021</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E0E5AE7-70FD-420D-9809-C73D66CE1875}"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85FCC852-6BCD-4A20-872C-EE0E98A310CD}" type="datetimeFigureOut">
              <a:rPr lang="es-AR" smtClean="0"/>
              <a:t>04/11/2021</a:t>
            </a:fld>
            <a:endParaRPr lang="es-AR"/>
          </a:p>
        </p:txBody>
      </p:sp>
      <p:sp>
        <p:nvSpPr>
          <p:cNvPr id="5" name="4 Marcador de pie de página"/>
          <p:cNvSpPr>
            <a:spLocks noGrp="1"/>
          </p:cNvSpPr>
          <p:nvPr>
            <p:ph type="ftr" sz="quarter" idx="11"/>
          </p:nvPr>
        </p:nvSpPr>
        <p:spPr>
          <a:xfrm>
            <a:off x="457200" y="6480969"/>
            <a:ext cx="4260056" cy="300831"/>
          </a:xfrm>
        </p:spPr>
        <p:txBody>
          <a:bodyPr/>
          <a:lstStyle/>
          <a:p>
            <a:endParaRPr lang="es-AR"/>
          </a:p>
        </p:txBody>
      </p:sp>
      <p:sp>
        <p:nvSpPr>
          <p:cNvPr id="6" name="5 Marcador de número de diapositiva"/>
          <p:cNvSpPr>
            <a:spLocks noGrp="1"/>
          </p:cNvSpPr>
          <p:nvPr>
            <p:ph type="sldNum" sz="quarter" idx="12"/>
          </p:nvPr>
        </p:nvSpPr>
        <p:spPr/>
        <p:txBody>
          <a:bodyPr/>
          <a:lstStyle/>
          <a:p>
            <a:fld id="{1E0E5AE7-70FD-420D-9809-C73D66CE1875}"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85FCC852-6BCD-4A20-872C-EE0E98A310CD}" type="datetimeFigureOut">
              <a:rPr lang="es-AR" smtClean="0"/>
              <a:t>04/11/2021</a:t>
            </a:fld>
            <a:endParaRPr lang="es-AR"/>
          </a:p>
        </p:txBody>
      </p:sp>
      <p:sp>
        <p:nvSpPr>
          <p:cNvPr id="5" name="4 Marcador de pie de página"/>
          <p:cNvSpPr>
            <a:spLocks noGrp="1"/>
          </p:cNvSpPr>
          <p:nvPr>
            <p:ph type="ftr" sz="quarter" idx="11"/>
          </p:nvPr>
        </p:nvSpPr>
        <p:spPr>
          <a:xfrm>
            <a:off x="2619376" y="6480969"/>
            <a:ext cx="4260056" cy="300831"/>
          </a:xfrm>
        </p:spPr>
        <p:txBody>
          <a:bodyPr/>
          <a:lstStyle/>
          <a:p>
            <a:endParaRPr lang="es-AR"/>
          </a:p>
        </p:txBody>
      </p:sp>
      <p:sp>
        <p:nvSpPr>
          <p:cNvPr id="6" name="5 Marcador de número de diapositiva"/>
          <p:cNvSpPr>
            <a:spLocks noGrp="1"/>
          </p:cNvSpPr>
          <p:nvPr>
            <p:ph type="sldNum" sz="quarter" idx="12"/>
          </p:nvPr>
        </p:nvSpPr>
        <p:spPr>
          <a:xfrm>
            <a:off x="8451056" y="809624"/>
            <a:ext cx="502920" cy="300831"/>
          </a:xfrm>
        </p:spPr>
        <p:txBody>
          <a:bodyPr/>
          <a:lstStyle/>
          <a:p>
            <a:fld id="{1E0E5AE7-70FD-420D-9809-C73D66CE1875}" type="slidenum">
              <a:rPr lang="es-AR" smtClean="0"/>
              <a:t>‹Nº›</a:t>
            </a:fld>
            <a:endParaRPr lang="es-AR"/>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85FCC852-6BCD-4A20-872C-EE0E98A310CD}" type="datetimeFigureOut">
              <a:rPr lang="es-AR" smtClean="0"/>
              <a:t>04/11/2021</a:t>
            </a:fld>
            <a:endParaRPr lang="es-AR"/>
          </a:p>
        </p:txBody>
      </p:sp>
      <p:sp>
        <p:nvSpPr>
          <p:cNvPr id="6" name="5 Marcador de pie de página"/>
          <p:cNvSpPr>
            <a:spLocks noGrp="1"/>
          </p:cNvSpPr>
          <p:nvPr>
            <p:ph type="ftr" sz="quarter" idx="11"/>
          </p:nvPr>
        </p:nvSpPr>
        <p:spPr>
          <a:xfrm>
            <a:off x="457200" y="6480969"/>
            <a:ext cx="4260056" cy="301752"/>
          </a:xfrm>
        </p:spPr>
        <p:txBody>
          <a:bodyPr/>
          <a:lstStyle/>
          <a:p>
            <a:endParaRPr lang="es-AR"/>
          </a:p>
        </p:txBody>
      </p:sp>
      <p:sp>
        <p:nvSpPr>
          <p:cNvPr id="7" name="6 Marcador de número de diapositiva"/>
          <p:cNvSpPr>
            <a:spLocks noGrp="1"/>
          </p:cNvSpPr>
          <p:nvPr>
            <p:ph type="sldNum" sz="quarter" idx="12"/>
          </p:nvPr>
        </p:nvSpPr>
        <p:spPr>
          <a:xfrm>
            <a:off x="7589520" y="6480969"/>
            <a:ext cx="502920" cy="301752"/>
          </a:xfrm>
        </p:spPr>
        <p:txBody>
          <a:bodyPr/>
          <a:lstStyle/>
          <a:p>
            <a:fld id="{1E0E5AE7-70FD-420D-9809-C73D66CE1875}"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85FCC852-6BCD-4A20-872C-EE0E98A310CD}" type="datetimeFigureOut">
              <a:rPr lang="es-AR" smtClean="0"/>
              <a:t>04/11/2021</a:t>
            </a:fld>
            <a:endParaRPr lang="es-AR"/>
          </a:p>
        </p:txBody>
      </p:sp>
      <p:sp>
        <p:nvSpPr>
          <p:cNvPr id="8" name="7 Marcador de pie de página"/>
          <p:cNvSpPr>
            <a:spLocks noGrp="1"/>
          </p:cNvSpPr>
          <p:nvPr>
            <p:ph type="ftr" sz="quarter" idx="11"/>
          </p:nvPr>
        </p:nvSpPr>
        <p:spPr>
          <a:xfrm>
            <a:off x="457200" y="6480969"/>
            <a:ext cx="4261104" cy="301752"/>
          </a:xfrm>
        </p:spPr>
        <p:txBody>
          <a:bodyPr/>
          <a:lstStyle/>
          <a:p>
            <a:endParaRPr lang="es-AR"/>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E0E5AE7-70FD-420D-9809-C73D66CE1875}"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5FCC852-6BCD-4A20-872C-EE0E98A310CD}" type="datetimeFigureOut">
              <a:rPr lang="es-AR" smtClean="0"/>
              <a:t>04/11/2021</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E0E5AE7-70FD-420D-9809-C73D66CE1875}"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85FCC852-6BCD-4A20-872C-EE0E98A310CD}" type="datetimeFigureOut">
              <a:rPr lang="es-AR" smtClean="0"/>
              <a:t>04/11/2021</a:t>
            </a:fld>
            <a:endParaRPr lang="es-AR"/>
          </a:p>
        </p:txBody>
      </p:sp>
      <p:sp>
        <p:nvSpPr>
          <p:cNvPr id="3" name="2 Marcador de pie de página"/>
          <p:cNvSpPr>
            <a:spLocks noGrp="1"/>
          </p:cNvSpPr>
          <p:nvPr>
            <p:ph type="ftr" sz="quarter" idx="11"/>
          </p:nvPr>
        </p:nvSpPr>
        <p:spPr>
          <a:xfrm>
            <a:off x="457200" y="6481890"/>
            <a:ext cx="4260056" cy="300831"/>
          </a:xfrm>
        </p:spPr>
        <p:txBody>
          <a:bodyPr/>
          <a:lstStyle/>
          <a:p>
            <a:endParaRPr lang="es-AR"/>
          </a:p>
        </p:txBody>
      </p:sp>
      <p:sp>
        <p:nvSpPr>
          <p:cNvPr id="4" name="3 Marcador de número de diapositiva"/>
          <p:cNvSpPr>
            <a:spLocks noGrp="1"/>
          </p:cNvSpPr>
          <p:nvPr>
            <p:ph type="sldNum" sz="quarter" idx="12"/>
          </p:nvPr>
        </p:nvSpPr>
        <p:spPr>
          <a:xfrm>
            <a:off x="7589520" y="6480969"/>
            <a:ext cx="502920" cy="301752"/>
          </a:xfrm>
        </p:spPr>
        <p:txBody>
          <a:bodyPr/>
          <a:lstStyle/>
          <a:p>
            <a:fld id="{1E0E5AE7-70FD-420D-9809-C73D66CE1875}"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85FCC852-6BCD-4A20-872C-EE0E98A310CD}" type="datetimeFigureOut">
              <a:rPr lang="es-AR" smtClean="0"/>
              <a:t>04/11/2021</a:t>
            </a:fld>
            <a:endParaRPr lang="es-AR"/>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E0E5AE7-70FD-420D-9809-C73D66CE1875}"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85FCC852-6BCD-4A20-872C-EE0E98A310CD}" type="datetimeFigureOut">
              <a:rPr lang="es-AR" smtClean="0"/>
              <a:t>04/11/2021</a:t>
            </a:fld>
            <a:endParaRPr lang="es-AR"/>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E0E5AE7-70FD-420D-9809-C73D66CE1875}" type="slidenum">
              <a:rPr lang="es-AR" smtClean="0"/>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5FCC852-6BCD-4A20-872C-EE0E98A310CD}" type="datetimeFigureOut">
              <a:rPr lang="es-AR" smtClean="0"/>
              <a:t>04/11/2021</a:t>
            </a:fld>
            <a:endParaRPr lang="es-AR"/>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AR"/>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E0E5AE7-70FD-420D-9809-C73D66CE1875}" type="slidenum">
              <a:rPr lang="es-AR" smtClean="0"/>
              <a:t>‹Nº›</a:t>
            </a:fld>
            <a:endParaRPr lang="es-A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0"/>
            <a:ext cx="8062912" cy="1470025"/>
          </a:xfrm>
        </p:spPr>
        <p:txBody>
          <a:bodyPr/>
          <a:lstStyle/>
          <a:p>
            <a:r>
              <a:rPr lang="es-AR" dirty="0" smtClean="0"/>
              <a:t>Accidentes Nucleares</a:t>
            </a:r>
            <a:endParaRPr lang="es-AR" dirty="0"/>
          </a:p>
        </p:txBody>
      </p:sp>
      <p:sp>
        <p:nvSpPr>
          <p:cNvPr id="3" name="2 Subtítulo"/>
          <p:cNvSpPr>
            <a:spLocks noGrp="1"/>
          </p:cNvSpPr>
          <p:nvPr>
            <p:ph type="subTitle" idx="1"/>
          </p:nvPr>
        </p:nvSpPr>
        <p:spPr>
          <a:xfrm>
            <a:off x="5214942" y="1500174"/>
            <a:ext cx="3419442" cy="1071570"/>
          </a:xfrm>
        </p:spPr>
        <p:txBody>
          <a:bodyPr/>
          <a:lstStyle/>
          <a:p>
            <a:r>
              <a:rPr lang="es-AR" dirty="0" smtClean="0"/>
              <a:t>Física Aplicada</a:t>
            </a:r>
          </a:p>
          <a:p>
            <a:r>
              <a:rPr lang="es-AR" dirty="0" smtClean="0"/>
              <a:t>2021</a:t>
            </a:r>
            <a:endParaRPr lang="es-AR" dirty="0"/>
          </a:p>
        </p:txBody>
      </p:sp>
      <p:graphicFrame>
        <p:nvGraphicFramePr>
          <p:cNvPr id="4" name="3 Diagrama"/>
          <p:cNvGraphicFramePr/>
          <p:nvPr/>
        </p:nvGraphicFramePr>
        <p:xfrm>
          <a:off x="285720" y="2794000"/>
          <a:ext cx="735811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14678" y="214290"/>
            <a:ext cx="5929322" cy="3929090"/>
          </a:xfrm>
        </p:spPr>
        <p:txBody>
          <a:bodyPr>
            <a:normAutofit fontScale="85000" lnSpcReduction="20000"/>
          </a:bodyPr>
          <a:lstStyle/>
          <a:p>
            <a:r>
              <a:rPr lang="es-AR" dirty="0" smtClean="0"/>
              <a:t>Estas emisiones, independientemente de su magnitud, afectan seriamente a todo tipo de organismos, sobre todo a nivel inmunológico y genético, provocando efectos letales inmediatos o la aparición de malformaciones genéticas en las nuevas generaciones. La gravedad de los daños producidos depende del tipo de material y tiempo de exposición.</a:t>
            </a:r>
            <a:endParaRPr lang="es-AR" dirty="0"/>
          </a:p>
        </p:txBody>
      </p:sp>
      <p:pic>
        <p:nvPicPr>
          <p:cNvPr id="1026" name="Picture 2" descr="Pez de 3 ojos los simpson REAL! - Ciencia y educación en Taringa!"/>
          <p:cNvPicPr>
            <a:picLocks noChangeAspect="1" noChangeArrowheads="1"/>
          </p:cNvPicPr>
          <p:nvPr/>
        </p:nvPicPr>
        <p:blipFill>
          <a:blip r:embed="rId2"/>
          <a:srcRect/>
          <a:stretch>
            <a:fillRect/>
          </a:stretch>
        </p:blipFill>
        <p:spPr bwMode="auto">
          <a:xfrm>
            <a:off x="357158" y="214290"/>
            <a:ext cx="2987901" cy="3929090"/>
          </a:xfrm>
          <a:prstGeom prst="rect">
            <a:avLst/>
          </a:prstGeom>
          <a:noFill/>
        </p:spPr>
      </p:pic>
      <p:graphicFrame>
        <p:nvGraphicFramePr>
          <p:cNvPr id="5" name="4 Diagrama"/>
          <p:cNvGraphicFramePr/>
          <p:nvPr/>
        </p:nvGraphicFramePr>
        <p:xfrm>
          <a:off x="214282" y="4572008"/>
          <a:ext cx="8715436" cy="1928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0"/>
            <a:ext cx="3829048" cy="1399032"/>
          </a:xfrm>
        </p:spPr>
        <p:txBody>
          <a:bodyPr/>
          <a:lstStyle/>
          <a:p>
            <a:r>
              <a:rPr lang="es-AR" dirty="0" err="1" smtClean="0"/>
              <a:t>Chernobyl</a:t>
            </a:r>
            <a:endParaRPr lang="es-AR" dirty="0"/>
          </a:p>
        </p:txBody>
      </p:sp>
      <p:sp>
        <p:nvSpPr>
          <p:cNvPr id="5" name="4 Marcador de contenido"/>
          <p:cNvSpPr>
            <a:spLocks noGrp="1"/>
          </p:cNvSpPr>
          <p:nvPr>
            <p:ph idx="1"/>
          </p:nvPr>
        </p:nvSpPr>
        <p:spPr>
          <a:xfrm>
            <a:off x="214282" y="1214422"/>
            <a:ext cx="8929718" cy="3832208"/>
          </a:xfrm>
        </p:spPr>
        <p:txBody>
          <a:bodyPr>
            <a:normAutofit fontScale="77500" lnSpcReduction="20000"/>
          </a:bodyPr>
          <a:lstStyle/>
          <a:p>
            <a:r>
              <a:rPr lang="es-AR" dirty="0" smtClean="0"/>
              <a:t>El accidente nuclear de </a:t>
            </a:r>
            <a:r>
              <a:rPr lang="es-AR" dirty="0" err="1" smtClean="0"/>
              <a:t>Chernobyl</a:t>
            </a:r>
            <a:r>
              <a:rPr lang="es-AR" dirty="0" smtClean="0"/>
              <a:t> (Ucrania, 26 de abril de 1986) produjo una emisión de aproximadamente 100 millones de </a:t>
            </a:r>
            <a:r>
              <a:rPr lang="es-AR" dirty="0" err="1" smtClean="0"/>
              <a:t>Curies</a:t>
            </a:r>
            <a:r>
              <a:rPr lang="es-AR" dirty="0" smtClean="0"/>
              <a:t> (Ci). Cerca de la mitad de esta emisión quedó dentro de los 30 km de distancia del reactor. Aparte de la exposición externa a la radiación queda el peligro de ingestión de alimentos contaminados sobre todo con Cesio-137, cuya vida media es de 30 años y el efecto contaminante durará muchas décadas más. Tal contaminación se ha producido también en países vecinos, incluyendo algunas áreas del Reino Unido.</a:t>
            </a:r>
            <a:endParaRPr lang="es-AR" dirty="0"/>
          </a:p>
        </p:txBody>
      </p:sp>
      <p:pic>
        <p:nvPicPr>
          <p:cNvPr id="15362" name="Picture 2" descr="Chernobyl&amp;quot;: qué es ficción y qué realidad en la aclamada serie de  televisión - BBC News Mundo"/>
          <p:cNvPicPr>
            <a:picLocks noChangeAspect="1" noChangeArrowheads="1"/>
          </p:cNvPicPr>
          <p:nvPr/>
        </p:nvPicPr>
        <p:blipFill>
          <a:blip r:embed="rId2"/>
          <a:srcRect/>
          <a:stretch>
            <a:fillRect/>
          </a:stretch>
        </p:blipFill>
        <p:spPr bwMode="auto">
          <a:xfrm>
            <a:off x="-71470" y="4071942"/>
            <a:ext cx="4572031" cy="2571768"/>
          </a:xfrm>
          <a:prstGeom prst="rect">
            <a:avLst/>
          </a:prstGeom>
          <a:noFill/>
        </p:spPr>
      </p:pic>
      <p:graphicFrame>
        <p:nvGraphicFramePr>
          <p:cNvPr id="8" name="7 Diagrama"/>
          <p:cNvGraphicFramePr/>
          <p:nvPr/>
        </p:nvGraphicFramePr>
        <p:xfrm>
          <a:off x="4214810" y="4214818"/>
          <a:ext cx="4929190" cy="2389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67494"/>
            <a:ext cx="8115328" cy="732614"/>
          </a:xfrm>
        </p:spPr>
        <p:txBody>
          <a:bodyPr/>
          <a:lstStyle/>
          <a:p>
            <a:pPr algn="ctr"/>
            <a:r>
              <a:rPr lang="es-AR" dirty="0" smtClean="0"/>
              <a:t>Otros accidentes</a:t>
            </a:r>
            <a:endParaRPr lang="es-AR" dirty="0"/>
          </a:p>
        </p:txBody>
      </p:sp>
      <p:sp>
        <p:nvSpPr>
          <p:cNvPr id="3" name="2 Marcador de contenido"/>
          <p:cNvSpPr>
            <a:spLocks noGrp="1"/>
          </p:cNvSpPr>
          <p:nvPr>
            <p:ph idx="1"/>
          </p:nvPr>
        </p:nvSpPr>
        <p:spPr>
          <a:xfrm>
            <a:off x="0" y="1357298"/>
            <a:ext cx="9144000" cy="5286412"/>
          </a:xfrm>
        </p:spPr>
        <p:txBody>
          <a:bodyPr>
            <a:normAutofit fontScale="55000" lnSpcReduction="20000"/>
          </a:bodyPr>
          <a:lstStyle/>
          <a:p>
            <a:r>
              <a:rPr lang="es-AR" dirty="0" smtClean="0"/>
              <a:t>1957, KASLI, oeste de </a:t>
            </a:r>
            <a:r>
              <a:rPr lang="es-AR" dirty="0" smtClean="0"/>
              <a:t>los Montes</a:t>
            </a:r>
            <a:r>
              <a:rPr lang="es-AR" dirty="0" smtClean="0"/>
              <a:t> Urales (ex URSS</a:t>
            </a:r>
            <a:r>
              <a:rPr lang="es-AR" dirty="0" smtClean="0"/>
              <a:t>). Contaminación </a:t>
            </a:r>
            <a:r>
              <a:rPr lang="es-AR" dirty="0" smtClean="0"/>
              <a:t>de hasta 600 km</a:t>
            </a:r>
            <a:r>
              <a:rPr lang="es-AR" baseline="30000" dirty="0" smtClean="0"/>
              <a:t>2 </a:t>
            </a:r>
            <a:r>
              <a:rPr lang="es-AR" dirty="0" smtClean="0"/>
              <a:t>y la evacuación definitiva de más de 30 aldeas</a:t>
            </a:r>
            <a:r>
              <a:rPr lang="es-AR" dirty="0" smtClean="0"/>
              <a:t>.</a:t>
            </a:r>
          </a:p>
          <a:p>
            <a:r>
              <a:rPr lang="es-AR" dirty="0" smtClean="0"/>
              <a:t>1957, WINDSCALE PILE, Irlanda (Gran Bretaña</a:t>
            </a:r>
            <a:r>
              <a:rPr lang="es-AR" dirty="0" smtClean="0"/>
              <a:t>). Un </a:t>
            </a:r>
            <a:r>
              <a:rPr lang="es-AR" dirty="0" smtClean="0"/>
              <a:t>incendio de un reactor de plutonio liberó yodo (I) radiactivo que contaminó 500 km</a:t>
            </a:r>
            <a:r>
              <a:rPr lang="es-AR" baseline="30000" dirty="0" smtClean="0"/>
              <a:t>2</a:t>
            </a:r>
            <a:r>
              <a:rPr lang="es-AR" dirty="0" smtClean="0"/>
              <a:t> y destruyó 5,6 millones de litros de leche en los tambos de la zona. En 1983 se supo de más de 200 casos de cáncer en la glándula tiroidea, sobre todo en niños</a:t>
            </a:r>
            <a:r>
              <a:rPr lang="es-AR" dirty="0" smtClean="0"/>
              <a:t>.</a:t>
            </a:r>
          </a:p>
          <a:p>
            <a:r>
              <a:rPr lang="es-AR" dirty="0" smtClean="0"/>
              <a:t>1963, INDIAN POINT (USA). Un escape radiactivo de esa central nuclear puso fin a la fauna de los ríos cercanos y contaminó los productos agrícolas</a:t>
            </a:r>
            <a:r>
              <a:rPr lang="es-AR" dirty="0" smtClean="0"/>
              <a:t>.</a:t>
            </a:r>
          </a:p>
          <a:p>
            <a:r>
              <a:rPr lang="es-AR" dirty="0" smtClean="0"/>
              <a:t>1971, MONTICELLO, </a:t>
            </a:r>
            <a:r>
              <a:rPr lang="es-AR" dirty="0" err="1" smtClean="0"/>
              <a:t>Minesota</a:t>
            </a:r>
            <a:r>
              <a:rPr lang="es-AR" dirty="0" smtClean="0"/>
              <a:t> (USA</a:t>
            </a:r>
            <a:r>
              <a:rPr lang="es-AR" dirty="0" smtClean="0"/>
              <a:t>).Más </a:t>
            </a:r>
            <a:r>
              <a:rPr lang="es-AR" dirty="0" smtClean="0"/>
              <a:t>de 190.000 litros de agua radiactiva desbordaron del depósito de desechos del reactor y se volcaron en el río Mississippi. Parte del derrame afectó al suministro de agua potable de </a:t>
            </a:r>
            <a:r>
              <a:rPr lang="es-AR" dirty="0" err="1" smtClean="0"/>
              <a:t>St.Paul</a:t>
            </a:r>
            <a:r>
              <a:rPr lang="es-AR" dirty="0" smtClean="0"/>
              <a:t>.</a:t>
            </a:r>
          </a:p>
          <a:p>
            <a:r>
              <a:rPr lang="es-AR" dirty="0" smtClean="0"/>
              <a:t>1979</a:t>
            </a:r>
            <a:r>
              <a:rPr lang="es-AR" dirty="0" smtClean="0"/>
              <a:t>, HARRISBURG (USA), </a:t>
            </a:r>
            <a:r>
              <a:rPr lang="es-AR" dirty="0" smtClean="0"/>
              <a:t>Pennsylvania. Fuga </a:t>
            </a:r>
            <a:r>
              <a:rPr lang="es-AR" dirty="0" smtClean="0"/>
              <a:t>de vapor radiactivo en la planta nuclear de </a:t>
            </a:r>
            <a:r>
              <a:rPr lang="es-AR" dirty="0" err="1" smtClean="0"/>
              <a:t>Three</a:t>
            </a:r>
            <a:r>
              <a:rPr lang="es-AR" dirty="0" smtClean="0"/>
              <a:t> </a:t>
            </a:r>
            <a:r>
              <a:rPr lang="es-AR" dirty="0" err="1" smtClean="0"/>
              <a:t>Mille</a:t>
            </a:r>
            <a:r>
              <a:rPr lang="es-AR" dirty="0" smtClean="0"/>
              <a:t> Island, nube que cubrió 30 km</a:t>
            </a:r>
            <a:r>
              <a:rPr lang="es-AR" baseline="30000" dirty="0" smtClean="0"/>
              <a:t>2</a:t>
            </a:r>
            <a:r>
              <a:rPr lang="es-AR" dirty="0" smtClean="0"/>
              <a:t>. Se evacuó 10</a:t>
            </a:r>
            <a:r>
              <a:rPr lang="es-AR" baseline="30000" dirty="0" smtClean="0"/>
              <a:t>6</a:t>
            </a:r>
            <a:r>
              <a:rPr lang="es-AR" dirty="0" smtClean="0"/>
              <a:t> personas. Con el tiempo nacieron criaturas con severas malformaciones genéticas (congénitas).</a:t>
            </a:r>
          </a:p>
          <a:p>
            <a:r>
              <a:rPr lang="es-AR" dirty="0" smtClean="0"/>
              <a:t>1979</a:t>
            </a:r>
            <a:r>
              <a:rPr lang="es-AR" dirty="0" smtClean="0"/>
              <a:t>, ERWIN, Tennessee (USA</a:t>
            </a:r>
            <a:r>
              <a:rPr lang="es-AR" dirty="0" smtClean="0"/>
              <a:t>).Escape </a:t>
            </a:r>
            <a:r>
              <a:rPr lang="es-AR" dirty="0" smtClean="0"/>
              <a:t>de uranio (U) altamente enriquecido contaminó aproximadamente 1.000 personas con casi 5 veces la radiación que normalmente recibían por año.</a:t>
            </a:r>
          </a:p>
          <a:p>
            <a:r>
              <a:rPr lang="es-AR" dirty="0" smtClean="0"/>
              <a:t>1981</a:t>
            </a:r>
            <a:r>
              <a:rPr lang="es-AR" dirty="0" smtClean="0"/>
              <a:t>, </a:t>
            </a:r>
            <a:r>
              <a:rPr lang="es-AR" dirty="0" err="1" smtClean="0"/>
              <a:t>JAPON.Durante</a:t>
            </a:r>
            <a:r>
              <a:rPr lang="es-AR" dirty="0" smtClean="0"/>
              <a:t> </a:t>
            </a:r>
            <a:r>
              <a:rPr lang="es-AR" dirty="0" smtClean="0"/>
              <a:t>una reparación en la planta de </a:t>
            </a:r>
            <a:r>
              <a:rPr lang="es-AR" dirty="0" err="1" smtClean="0"/>
              <a:t>Tsurunga</a:t>
            </a:r>
            <a:r>
              <a:rPr lang="es-AR" dirty="0" smtClean="0"/>
              <a:t>, 45 trabajadores quedaron expuestos a material radiactivo. La filtración contaminó el lecho de una bahía pesquera cercana.</a:t>
            </a:r>
          </a:p>
          <a:p>
            <a:r>
              <a:rPr lang="es-AR" dirty="0" smtClean="0"/>
              <a:t>1986</a:t>
            </a:r>
            <a:r>
              <a:rPr lang="es-AR" dirty="0" smtClean="0"/>
              <a:t>, GORE, Oklahoma (USA</a:t>
            </a:r>
            <a:r>
              <a:rPr lang="es-AR" dirty="0" smtClean="0"/>
              <a:t>).Estallido </a:t>
            </a:r>
            <a:r>
              <a:rPr lang="es-AR" dirty="0" smtClean="0"/>
              <a:t>de un cilindro de material nuclear excesivamente cargado tras ser recalentado en la planta </a:t>
            </a:r>
            <a:r>
              <a:rPr lang="es-AR" dirty="0" err="1" smtClean="0"/>
              <a:t>Kerr</a:t>
            </a:r>
            <a:r>
              <a:rPr lang="es-AR" dirty="0" smtClean="0"/>
              <a:t> McGee.</a:t>
            </a:r>
          </a:p>
          <a:p>
            <a:endParaRPr lang="es-A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TotalTime>
  <Words>119</Words>
  <Application>Microsoft Office PowerPoint</Application>
  <PresentationFormat>Presentación en pantalla (4:3)</PresentationFormat>
  <Paragraphs>18</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Brío</vt:lpstr>
      <vt:lpstr>Accidentes Nucleares</vt:lpstr>
      <vt:lpstr>Diapositiva 2</vt:lpstr>
      <vt:lpstr>Chernobyl</vt:lpstr>
      <vt:lpstr>Otros accidentes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Accidentes Nucleares</dc:title>
  <dc:creator>Marta</dc:creator>
  <cp:lastModifiedBy>Marta</cp:lastModifiedBy>
  <cp:revision>4</cp:revision>
  <dcterms:created xsi:type="dcterms:W3CDTF">2021-11-04T21:23:19Z</dcterms:created>
  <dcterms:modified xsi:type="dcterms:W3CDTF">2021-11-04T21:58:32Z</dcterms:modified>
</cp:coreProperties>
</file>