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3" r:id="rId5"/>
    <p:sldId id="262" r:id="rId6"/>
    <p:sldId id="264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6600" dirty="0" smtClean="0"/>
              <a:t>Clase 9</a:t>
            </a:r>
            <a:endParaRPr lang="es-A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s-AR" dirty="0"/>
          </a:p>
          <a:p>
            <a:r>
              <a:rPr lang="es-AR" sz="8500" dirty="0" smtClean="0"/>
              <a:t>Gestión Ambiental</a:t>
            </a:r>
            <a:endParaRPr lang="es-AR" sz="8500" dirty="0"/>
          </a:p>
        </p:txBody>
      </p:sp>
    </p:spTree>
    <p:extLst>
      <p:ext uri="{BB962C8B-B14F-4D97-AF65-F5344CB8AC3E}">
        <p14:creationId xmlns:p14="http://schemas.microsoft.com/office/powerpoint/2010/main" val="164494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0"/>
            <a:ext cx="10150996" cy="68579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- &lt;</a:t>
            </a:r>
            <a:r>
              <a:rPr lang="es-AR" b="1" dirty="0" smtClean="0"/>
              <a:t>Calidad </a:t>
            </a:r>
            <a:r>
              <a:rPr lang="es-AR" b="1" dirty="0"/>
              <a:t>de aguas subterráneas rurales en Entre Ríos</a:t>
            </a:r>
            <a:r>
              <a:rPr lang="es-AR" b="1" dirty="0" smtClean="0"/>
              <a:t>.</a:t>
            </a:r>
            <a:endParaRPr lang="es-AR" dirty="0"/>
          </a:p>
          <a:p>
            <a:r>
              <a:rPr lang="es-AR" dirty="0" smtClean="0"/>
              <a:t>Material </a:t>
            </a:r>
            <a:r>
              <a:rPr lang="es-AR" dirty="0"/>
              <a:t>y métodos:</a:t>
            </a:r>
          </a:p>
          <a:p>
            <a:pPr marL="0" indent="0">
              <a:buNone/>
            </a:pPr>
            <a:r>
              <a:rPr lang="es-AR" dirty="0"/>
              <a:t>Estudios físico-químicos y determinaciones </a:t>
            </a:r>
            <a:r>
              <a:rPr lang="es-AR" dirty="0" err="1"/>
              <a:t>bactereológicas</a:t>
            </a:r>
            <a:r>
              <a:rPr lang="es-AR" dirty="0"/>
              <a:t>. Se planificó el relevamiento representativo de la zona sobre base de planos catastrales efectuándose el censo y el muestreo de pozos según normas GEMS. </a:t>
            </a:r>
          </a:p>
          <a:p>
            <a:pPr marL="0" indent="0">
              <a:buNone/>
            </a:pPr>
            <a:r>
              <a:rPr lang="es-AR" dirty="0"/>
              <a:t>Se hicieron encuestas a los usuarios para obtener información sobre los usos del agua. </a:t>
            </a:r>
          </a:p>
          <a:p>
            <a:pPr marL="0" indent="0">
              <a:buNone/>
            </a:pPr>
            <a:r>
              <a:rPr lang="es-AR" dirty="0"/>
              <a:t>Las muestras de agua se analizaron química y </a:t>
            </a:r>
            <a:r>
              <a:rPr lang="es-AR" dirty="0" err="1"/>
              <a:t>bactereológicamente</a:t>
            </a:r>
            <a:r>
              <a:rPr lang="es-AR" dirty="0"/>
              <a:t> en el laboratorio. </a:t>
            </a:r>
          </a:p>
          <a:p>
            <a:pPr marL="0" indent="0">
              <a:buNone/>
            </a:pPr>
            <a:r>
              <a:rPr lang="es-AR" dirty="0"/>
              <a:t>Las determinaciones físico-químicas se realizaron empleando las siguientes técnicas: </a:t>
            </a:r>
          </a:p>
          <a:p>
            <a:pPr lvl="0"/>
            <a:r>
              <a:rPr lang="es-AR" dirty="0"/>
              <a:t>Titulación ácido-base, para la determinación de carbonatos y bicarbonatos. </a:t>
            </a:r>
          </a:p>
          <a:p>
            <a:pPr lvl="0"/>
            <a:r>
              <a:rPr lang="es-AR" dirty="0"/>
              <a:t>Valoración por método </a:t>
            </a:r>
            <a:r>
              <a:rPr lang="es-AR" dirty="0" err="1"/>
              <a:t>Mhor</a:t>
            </a:r>
            <a:r>
              <a:rPr lang="es-AR" dirty="0"/>
              <a:t>, para cloruros.</a:t>
            </a:r>
          </a:p>
          <a:p>
            <a:pPr lvl="0"/>
            <a:r>
              <a:rPr lang="es-AR" dirty="0"/>
              <a:t>Titulación </a:t>
            </a:r>
            <a:r>
              <a:rPr lang="es-AR" dirty="0" err="1"/>
              <a:t>complejométrica</a:t>
            </a:r>
            <a:r>
              <a:rPr lang="es-AR" dirty="0"/>
              <a:t> con EDTA para el </a:t>
            </a:r>
            <a:r>
              <a:rPr lang="es-AR" dirty="0" err="1"/>
              <a:t>ión</a:t>
            </a:r>
            <a:r>
              <a:rPr lang="es-AR" dirty="0"/>
              <a:t> calcio y el </a:t>
            </a:r>
            <a:r>
              <a:rPr lang="es-AR" dirty="0" err="1"/>
              <a:t>ión</a:t>
            </a:r>
            <a:r>
              <a:rPr lang="es-AR" dirty="0"/>
              <a:t> magnesio. </a:t>
            </a:r>
          </a:p>
          <a:p>
            <a:pPr lvl="0"/>
            <a:r>
              <a:rPr lang="es-AR" dirty="0"/>
              <a:t>Colorimetría en la determinación de nitritos.</a:t>
            </a:r>
          </a:p>
          <a:p>
            <a:pPr lvl="0"/>
            <a:r>
              <a:rPr lang="es-AR" dirty="0"/>
              <a:t>Gravimetría para residuo seco.</a:t>
            </a:r>
          </a:p>
          <a:p>
            <a:pPr lvl="0"/>
            <a:r>
              <a:rPr lang="es-AR" dirty="0"/>
              <a:t>Fotometría de llama para sodio y </a:t>
            </a:r>
            <a:r>
              <a:rPr lang="es-AR" dirty="0" err="1"/>
              <a:t>postasio</a:t>
            </a:r>
            <a:r>
              <a:rPr lang="es-AR" dirty="0"/>
              <a:t>.</a:t>
            </a:r>
          </a:p>
          <a:p>
            <a:pPr lvl="0"/>
            <a:r>
              <a:rPr lang="es-AR" dirty="0"/>
              <a:t>Electrometría con electrodos selectivos para nitrato, armonio, fluoruro y pH.</a:t>
            </a:r>
          </a:p>
          <a:p>
            <a:pPr lvl="0"/>
            <a:r>
              <a:rPr lang="es-AR" dirty="0" err="1"/>
              <a:t>Turbidimetría</a:t>
            </a:r>
            <a:r>
              <a:rPr lang="es-AR" dirty="0"/>
              <a:t> para sulfatos.</a:t>
            </a:r>
          </a:p>
          <a:p>
            <a:pPr lvl="0"/>
            <a:r>
              <a:rPr lang="es-AR" dirty="0" err="1"/>
              <a:t>Conductimetría</a:t>
            </a:r>
            <a:r>
              <a:rPr lang="es-AR" dirty="0"/>
              <a:t> para conductividad eléctrica.</a:t>
            </a:r>
          </a:p>
          <a:p>
            <a:pPr lvl="0"/>
            <a:r>
              <a:rPr lang="es-AR" dirty="0"/>
              <a:t>Absorción atómica para arsénico (laboratorio de terceros).</a:t>
            </a:r>
          </a:p>
          <a:p>
            <a:pPr marL="0" indent="0">
              <a:buNone/>
            </a:pPr>
            <a:r>
              <a:rPr lang="es-AR" dirty="0"/>
              <a:t>Los análisis </a:t>
            </a:r>
            <a:r>
              <a:rPr lang="es-AR" dirty="0" err="1"/>
              <a:t>bactereológicos</a:t>
            </a:r>
            <a:r>
              <a:rPr lang="es-AR" dirty="0"/>
              <a:t> para determinaciones de microorganismos contaminantes se realizaron por técnica de </a:t>
            </a:r>
            <a:r>
              <a:rPr lang="es-AR" dirty="0" err="1"/>
              <a:t>colimetría</a:t>
            </a:r>
            <a:r>
              <a:rPr lang="es-AR" dirty="0"/>
              <a:t> NMP mediante cultivos en medios específicos.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45621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857999"/>
          </a:xfrm>
        </p:spPr>
        <p:txBody>
          <a:bodyPr>
            <a:normAutofit lnSpcReduction="10000"/>
          </a:bodyPr>
          <a:lstStyle/>
          <a:p>
            <a:endParaRPr lang="es-AR" dirty="0" smtClean="0"/>
          </a:p>
          <a:p>
            <a:pPr marL="0" indent="0">
              <a:buNone/>
            </a:pPr>
            <a:r>
              <a:rPr lang="es-AR" sz="4800" b="1" dirty="0"/>
              <a:t>Calidad de aguas subterráneas rurales en Entre Ríos. </a:t>
            </a:r>
            <a:endParaRPr lang="es-AR" sz="4800" dirty="0"/>
          </a:p>
          <a:p>
            <a:endParaRPr lang="es-AR" sz="4800" dirty="0"/>
          </a:p>
          <a:p>
            <a:r>
              <a:rPr lang="es-AR" sz="4800" dirty="0" smtClean="0"/>
              <a:t>ESTUDIO </a:t>
            </a:r>
            <a:r>
              <a:rPr lang="es-AR" sz="4800" dirty="0"/>
              <a:t>DE CASOS (SE ANALIZA UN CASO O POCOS CASOS). EN ESTE CASO SE COMBINA CON LAS ENCUESTAS.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3013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0"/>
            <a:ext cx="10475088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000" b="1" dirty="0"/>
              <a:t>Banco de semillas de un pastizal uruguayo bajo diferentes condiciones de pastoreo.</a:t>
            </a:r>
            <a:endParaRPr lang="es-AR" sz="2000" dirty="0"/>
          </a:p>
          <a:p>
            <a:pPr marL="0" indent="0">
              <a:buNone/>
            </a:pPr>
            <a:r>
              <a:rPr lang="es-AR" sz="2000" dirty="0"/>
              <a:t>¿Cómo se reflejan los cambios en los bancos de </a:t>
            </a:r>
            <a:r>
              <a:rPr lang="es-AR" sz="2000" dirty="0" smtClean="0"/>
              <a:t>semillas </a:t>
            </a:r>
            <a:r>
              <a:rPr lang="es-AR" sz="2000" dirty="0"/>
              <a:t>en un pastizal uruguayo bajo diferentes condiciones de pastoreo, en un área bajo pastoreo continuo y otra clausurada al ganado durante 9 años?</a:t>
            </a:r>
          </a:p>
          <a:p>
            <a:pPr marL="0" indent="0">
              <a:buNone/>
            </a:pPr>
            <a:r>
              <a:rPr lang="es-AR" sz="2000" dirty="0" smtClean="0"/>
              <a:t>Objetivo</a:t>
            </a:r>
            <a:r>
              <a:rPr lang="es-AR" sz="2000" dirty="0"/>
              <a:t>: Analizar el banco de </a:t>
            </a:r>
            <a:r>
              <a:rPr lang="es-AR" sz="2000" dirty="0" smtClean="0"/>
              <a:t>semillas </a:t>
            </a:r>
            <a:r>
              <a:rPr lang="es-AR" sz="2000" dirty="0"/>
              <a:t>persistente de un </a:t>
            </a:r>
            <a:r>
              <a:rPr lang="es-AR" sz="2000" dirty="0" smtClean="0"/>
              <a:t>pastizal </a:t>
            </a:r>
            <a:r>
              <a:rPr lang="es-AR" sz="2000" dirty="0"/>
              <a:t>del suroeste uruguayo en dos parcelas adyacentes bajo diferentes regímenes de pastoreo (pastoreo continuo versus clausura)</a:t>
            </a:r>
          </a:p>
          <a:p>
            <a:pPr marL="0" indent="0">
              <a:buNone/>
            </a:pPr>
            <a:r>
              <a:rPr lang="es-AR" sz="2000" dirty="0" smtClean="0"/>
              <a:t>Objetivos </a:t>
            </a:r>
            <a:r>
              <a:rPr lang="es-AR" sz="2000" dirty="0"/>
              <a:t>específicos: </a:t>
            </a:r>
          </a:p>
          <a:p>
            <a:pPr lvl="0"/>
            <a:r>
              <a:rPr lang="es-AR" sz="2000" dirty="0"/>
              <a:t>Comparar el tamaño del banco de semillas entre ambos tratamientos</a:t>
            </a:r>
          </a:p>
          <a:p>
            <a:pPr lvl="0"/>
            <a:r>
              <a:rPr lang="es-AR" sz="2000" dirty="0"/>
              <a:t>Estimar la abundancia relativa de las semillas de cuatro grupos funcionales definidos para la vegetación </a:t>
            </a:r>
          </a:p>
          <a:p>
            <a:pPr lvl="0"/>
            <a:r>
              <a:rPr lang="es-AR" sz="2000" dirty="0"/>
              <a:t>comparar la abundancia relativa de estos grupos en el banco de semillas con la vegetación establecida. </a:t>
            </a:r>
          </a:p>
          <a:p>
            <a:r>
              <a:rPr lang="es-AR" sz="2000" dirty="0"/>
              <a:t>Hipótesis: el pastoreo es una perturbación clave en la regulación de la estructura y el funcionamiento de las comunidades de pastizales por lo que es de esperar cambios en la riqueza, diversidad y dominancia de especies. En los campos uruguayos el pastoreo promueve la dominancia de gramíneas estivales postradas y  hierbas nativas de baja calidad forrajera. 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32274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857999"/>
          </a:xfrm>
        </p:spPr>
        <p:txBody>
          <a:bodyPr/>
          <a:lstStyle/>
          <a:p>
            <a:pPr marL="0" indent="0">
              <a:buNone/>
            </a:pPr>
            <a:r>
              <a:rPr lang="es-AR" sz="2400" b="1" dirty="0"/>
              <a:t>Banco de semillas de un pastizal uruguayo bajo diferentes condiciones de pastoreo.</a:t>
            </a:r>
            <a:endParaRPr lang="es-AR" sz="2400" dirty="0"/>
          </a:p>
          <a:p>
            <a:r>
              <a:rPr lang="es-AR" sz="2400" dirty="0"/>
              <a:t>Se tomaron muestras al azar. Para evaluación del banco de semillas se utilizó el método de emergencia de plántulas descrito por Roberts (1981). Fueron </a:t>
            </a:r>
            <a:r>
              <a:rPr lang="es-AR" sz="2400" dirty="0" err="1"/>
              <a:t>trastaladas</a:t>
            </a:r>
            <a:r>
              <a:rPr lang="es-AR" sz="2400" dirty="0"/>
              <a:t> a un solario y luego a un invernadero. Las muestras se sometieron a condiciones de sequedad y calor con temperaturas controladas y luego del tratamiento de frío posterior a la colecta, donde se buscó lograr las condiciones para romper la </a:t>
            </a:r>
            <a:r>
              <a:rPr lang="es-AR" sz="2400" dirty="0" err="1"/>
              <a:t>dormancia</a:t>
            </a:r>
            <a:r>
              <a:rPr lang="es-AR" sz="2400" dirty="0"/>
              <a:t> de la mayor cantidad posible de semillas. Cada 2 meses el suelo de las muestras era removido intensamente para promover la germinación de las semillas restantes. Luego de clasificadas las plantas emergentes fueron clasificadas y </a:t>
            </a:r>
            <a:r>
              <a:rPr lang="es-AR" sz="2400" dirty="0" err="1"/>
              <a:t>transplantadas</a:t>
            </a:r>
            <a:r>
              <a:rPr lang="es-AR" sz="2400" dirty="0"/>
              <a:t> a macetas. </a:t>
            </a:r>
          </a:p>
          <a:p>
            <a:r>
              <a:rPr lang="es-AR" sz="2400" b="1" dirty="0"/>
              <a:t>Tiene una etapa experimental.</a:t>
            </a:r>
            <a:endParaRPr lang="es-AR" sz="24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62290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0"/>
            <a:ext cx="10671858" cy="6857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sz="2400" b="1" dirty="0"/>
              <a:t>Valoración del recurso agua subterránea por el alumnado del nivel medio.</a:t>
            </a:r>
            <a:endParaRPr lang="es-AR" sz="2400" dirty="0"/>
          </a:p>
          <a:p>
            <a:pPr marL="0" indent="0">
              <a:buNone/>
            </a:pPr>
            <a:r>
              <a:rPr lang="es-AR" sz="2400" dirty="0"/>
              <a:t>Objetivo: relevar el grado de conocimiento y de valoración del agua subterránea que tiene el alumnado de las escuelas de Nivel Medio. </a:t>
            </a:r>
          </a:p>
          <a:p>
            <a:pPr marL="0" indent="0">
              <a:buNone/>
            </a:pPr>
            <a:r>
              <a:rPr lang="es-AR" sz="2400" dirty="0" smtClean="0"/>
              <a:t>Objetivos Específicos</a:t>
            </a:r>
            <a:r>
              <a:rPr lang="es-AR" sz="2400" dirty="0"/>
              <a:t>: </a:t>
            </a:r>
          </a:p>
          <a:p>
            <a:pPr lvl="0"/>
            <a:r>
              <a:rPr lang="es-AR" sz="2400" dirty="0"/>
              <a:t>Apreciar el grado de importancia que los estudiantes asignan al recurso hídrico subterráneo, teniendo en cuenta los usos del mismo.</a:t>
            </a:r>
          </a:p>
          <a:p>
            <a:pPr lvl="0"/>
            <a:r>
              <a:rPr lang="es-AR" sz="2400" dirty="0"/>
              <a:t>Valorar el nivel de conocimiento del alumnado de los parámetros que hacen a la calidad del agua para los diversos destinos.</a:t>
            </a:r>
          </a:p>
          <a:p>
            <a:pPr lvl="0"/>
            <a:r>
              <a:rPr lang="es-AR" sz="2400" dirty="0"/>
              <a:t>Propiciar la articulación curricular con el Nivel Medio de las escuelas </a:t>
            </a:r>
            <a:r>
              <a:rPr lang="es-AR" sz="2400" dirty="0" err="1"/>
              <a:t>agrotécnicas</a:t>
            </a:r>
            <a:r>
              <a:rPr lang="es-AR" sz="2400" dirty="0"/>
              <a:t> y urbanas procurando enfatizar o incluir en los contenidos de la enseñanza los conceptos y variables que determinan la calidad del agua para usos rurales. (objetivo mediato)</a:t>
            </a:r>
          </a:p>
          <a:p>
            <a:pPr marL="0" indent="0">
              <a:buNone/>
            </a:pPr>
            <a:r>
              <a:rPr lang="es-AR" sz="2400" dirty="0"/>
              <a:t>No hay hipótesis</a:t>
            </a:r>
          </a:p>
          <a:p>
            <a:pPr marL="0" indent="0">
              <a:buNone/>
            </a:pPr>
            <a:r>
              <a:rPr lang="es-AR" sz="2400" dirty="0"/>
              <a:t> </a:t>
            </a:r>
          </a:p>
          <a:p>
            <a:r>
              <a:rPr lang="es-AR" sz="2400" dirty="0"/>
              <a:t>Diseño de encuestas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48955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857999"/>
          </a:xfrm>
        </p:spPr>
        <p:txBody>
          <a:bodyPr/>
          <a:lstStyle/>
          <a:p>
            <a:pPr marL="0" indent="0">
              <a:buNone/>
            </a:pPr>
            <a:r>
              <a:rPr lang="es-AR" sz="2400" b="1" dirty="0"/>
              <a:t>Tabla de vida y fecundidad de la </a:t>
            </a:r>
            <a:r>
              <a:rPr lang="es-AR" sz="2400" b="1" dirty="0" err="1"/>
              <a:t>Gargaphia</a:t>
            </a:r>
            <a:r>
              <a:rPr lang="es-AR" sz="2400" b="1" dirty="0"/>
              <a:t> </a:t>
            </a:r>
            <a:r>
              <a:rPr lang="es-AR" sz="2400" b="1" dirty="0" err="1"/>
              <a:t>Torresi</a:t>
            </a:r>
            <a:r>
              <a:rPr lang="es-AR" sz="2400" b="1" dirty="0"/>
              <a:t> Costa Lima (</a:t>
            </a:r>
            <a:r>
              <a:rPr lang="es-AR" sz="2400" b="1" dirty="0" err="1"/>
              <a:t>Hemiptera</a:t>
            </a:r>
            <a:r>
              <a:rPr lang="es-AR" sz="2400" b="1" dirty="0"/>
              <a:t>: </a:t>
            </a:r>
            <a:r>
              <a:rPr lang="es-AR" sz="2400" b="1" dirty="0" err="1"/>
              <a:t>Tingidae</a:t>
            </a:r>
            <a:r>
              <a:rPr lang="es-AR" sz="2400" b="1" dirty="0"/>
              <a:t>) sobre Girasol.</a:t>
            </a:r>
            <a:endParaRPr lang="es-AR" sz="2400" dirty="0"/>
          </a:p>
          <a:p>
            <a:pPr marL="0" indent="0">
              <a:buNone/>
            </a:pPr>
            <a:r>
              <a:rPr lang="es-AR" sz="2400" dirty="0"/>
              <a:t>Objetivo: Determinar la duración del ciclo de vida, proporción sexual, longevidad, fecundidad y tabla de vida horizontal por edades de </a:t>
            </a:r>
            <a:r>
              <a:rPr lang="es-AR" sz="2400" dirty="0" err="1"/>
              <a:t>Gargaphia</a:t>
            </a:r>
            <a:r>
              <a:rPr lang="es-AR" sz="2400" dirty="0"/>
              <a:t> </a:t>
            </a:r>
            <a:r>
              <a:rPr lang="es-AR" sz="2400" dirty="0" err="1"/>
              <a:t>Torresi</a:t>
            </a:r>
            <a:r>
              <a:rPr lang="es-AR" sz="2400" dirty="0"/>
              <a:t>, especie dañina a cultivos y plantas de jardín. </a:t>
            </a:r>
          </a:p>
          <a:p>
            <a:pPr marL="0" indent="0">
              <a:buNone/>
            </a:pPr>
            <a:r>
              <a:rPr lang="es-AR" sz="2400" dirty="0"/>
              <a:t>No tiene hipótesis. </a:t>
            </a:r>
          </a:p>
          <a:p>
            <a:pPr marL="0" indent="0">
              <a:buNone/>
            </a:pPr>
            <a:r>
              <a:rPr lang="es-AR" sz="2400" dirty="0"/>
              <a:t>Se realizó la cría en laboratorio. Se alimentó con hojas de girasol. </a:t>
            </a:r>
          </a:p>
          <a:p>
            <a:r>
              <a:rPr lang="es-AR" sz="2400" dirty="0"/>
              <a:t>Es un tema difícil de decir </a:t>
            </a:r>
            <a:r>
              <a:rPr lang="es-AR" sz="2400" dirty="0" smtClean="0"/>
              <a:t>el diseño porque </a:t>
            </a:r>
            <a:r>
              <a:rPr lang="es-AR" sz="2400" dirty="0"/>
              <a:t>trata de ser una investigación descriptiva pero la cría se hace en laboratorio. Tiene algo de experimental, condiciones de laboratorio y un alimento que es suministrado.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907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28600"/>
            <a:ext cx="12192000" cy="692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1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3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3 dimensiones de la Metodología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1. La lógica de investigación</a:t>
            </a:r>
          </a:p>
          <a:p>
            <a:r>
              <a:rPr lang="es-AR" sz="3600" dirty="0" smtClean="0"/>
              <a:t>2. La metodología propiamente dicha: el diseño </a:t>
            </a:r>
          </a:p>
          <a:p>
            <a:r>
              <a:rPr lang="es-AR" sz="3600" dirty="0" smtClean="0"/>
              <a:t>3. El momento técnico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44854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1092200" y="462987"/>
          <a:ext cx="10574656" cy="5567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4378"/>
                <a:gridCol w="3525139"/>
                <a:gridCol w="3525139"/>
              </a:tblGrid>
              <a:tr h="376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Momento Lógico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Momento Metodológico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Momento Técnico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>
                    <a:solidFill>
                      <a:srgbClr val="FF0000"/>
                    </a:solidFill>
                  </a:tcPr>
                </a:tc>
              </a:tr>
              <a:tr h="5190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Lógica Cuantitativa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Lógica cualitativa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 </a:t>
                      </a:r>
                      <a:endParaRPr lang="es-A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Experimentos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post facto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de encuestas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de casos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biográficos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Estudios etnográficos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Observación con instrumentos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Observación directa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Encuestas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</a:rPr>
                        <a:t>Entrevistas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err="1">
                          <a:effectLst/>
                        </a:rPr>
                        <a:t>Focus</a:t>
                      </a:r>
                      <a:r>
                        <a:rPr lang="es-AR" sz="1400" dirty="0">
                          <a:effectLst/>
                        </a:rPr>
                        <a:t> </a:t>
                      </a:r>
                      <a:r>
                        <a:rPr lang="es-AR" sz="1400" dirty="0" err="1">
                          <a:effectLst/>
                        </a:rPr>
                        <a:t>group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Test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Fichas bibliográficas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Observación participante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94" marR="6039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32980" y="6135968"/>
            <a:ext cx="104477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Qué de la investigación                                                                                     Cómo de la investigación </a:t>
            </a:r>
            <a:endParaRPr kumimoji="0" lang="es-A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8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31495"/>
            <a:ext cx="8596668" cy="5809868"/>
          </a:xfrm>
        </p:spPr>
        <p:txBody>
          <a:bodyPr>
            <a:noAutofit/>
          </a:bodyPr>
          <a:lstStyle/>
          <a:p>
            <a:r>
              <a:rPr lang="es-AR" sz="4000" dirty="0" smtClean="0">
                <a:solidFill>
                  <a:srgbClr val="FF0000"/>
                </a:solidFill>
              </a:rPr>
              <a:t>Diseños de Campo </a:t>
            </a:r>
            <a:r>
              <a:rPr lang="es-AR" sz="4000" dirty="0" smtClean="0"/>
              <a:t>(Experimentales, post facto, de encuestas, estudios de casos, etnográficos, biográficos, etc.)</a:t>
            </a:r>
          </a:p>
          <a:p>
            <a:endParaRPr lang="es-AR" sz="4000" dirty="0" smtClean="0"/>
          </a:p>
          <a:p>
            <a:r>
              <a:rPr lang="es-AR" sz="4000" dirty="0" smtClean="0">
                <a:solidFill>
                  <a:srgbClr val="FF0000"/>
                </a:solidFill>
              </a:rPr>
              <a:t>Diseños bibliográficos</a:t>
            </a:r>
            <a:endParaRPr lang="es-A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0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729205"/>
            <a:ext cx="10503810" cy="5312157"/>
          </a:xfrm>
        </p:spPr>
        <p:txBody>
          <a:bodyPr>
            <a:normAutofit/>
          </a:bodyPr>
          <a:lstStyle/>
          <a:p>
            <a:r>
              <a:rPr lang="es-AR" sz="3600" dirty="0" smtClean="0">
                <a:solidFill>
                  <a:srgbClr val="FF0000"/>
                </a:solidFill>
              </a:rPr>
              <a:t>Estudio de casos        </a:t>
            </a:r>
            <a:r>
              <a:rPr lang="es-AR" sz="3600" dirty="0" err="1" smtClean="0"/>
              <a:t>profunidad</a:t>
            </a:r>
            <a:r>
              <a:rPr lang="es-AR" sz="3600" dirty="0" smtClean="0"/>
              <a:t>/pocos casos</a:t>
            </a:r>
          </a:p>
          <a:p>
            <a:endParaRPr lang="es-AR" sz="3600" dirty="0"/>
          </a:p>
          <a:p>
            <a:r>
              <a:rPr lang="es-AR" sz="3600" dirty="0" smtClean="0">
                <a:solidFill>
                  <a:srgbClr val="FF0000"/>
                </a:solidFill>
              </a:rPr>
              <a:t>Estudio de encuestas   </a:t>
            </a:r>
            <a:r>
              <a:rPr lang="es-AR" sz="3600" dirty="0" smtClean="0"/>
              <a:t>menos profundidad/muchos casos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636554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3200" b="1" dirty="0"/>
              <a:t>MUESTREO</a:t>
            </a:r>
            <a:endParaRPr lang="es-AR" sz="3200" dirty="0"/>
          </a:p>
          <a:p>
            <a:r>
              <a:rPr lang="es-AR" sz="3200" i="1" dirty="0" smtClean="0"/>
              <a:t>Dato </a:t>
            </a:r>
            <a:r>
              <a:rPr lang="es-AR" sz="3200" dirty="0"/>
              <a:t>- </a:t>
            </a:r>
            <a:r>
              <a:rPr lang="es-AR" sz="3200" dirty="0" smtClean="0"/>
              <a:t>los </a:t>
            </a:r>
            <a:r>
              <a:rPr lang="es-AR" sz="3200" dirty="0"/>
              <a:t>elementos de </a:t>
            </a:r>
            <a:r>
              <a:rPr lang="es-AR" sz="3200" dirty="0" smtClean="0"/>
              <a:t>información</a:t>
            </a:r>
            <a:endParaRPr lang="es-AR" sz="3200" dirty="0"/>
          </a:p>
          <a:p>
            <a:r>
              <a:rPr lang="es-AR" sz="3200" i="1" dirty="0" smtClean="0"/>
              <a:t>Unidad </a:t>
            </a:r>
            <a:r>
              <a:rPr lang="es-AR" sz="3200" i="1" dirty="0"/>
              <a:t>de dato </a:t>
            </a:r>
            <a:r>
              <a:rPr lang="es-AR" sz="3200" dirty="0"/>
              <a:t>(Unidad de observación - Unidad de muestreo) - Fuente de la cual proviene cada uno de los datos.</a:t>
            </a:r>
          </a:p>
          <a:p>
            <a:r>
              <a:rPr lang="es-AR" sz="3200" i="1" dirty="0" smtClean="0"/>
              <a:t>Universo </a:t>
            </a:r>
            <a:r>
              <a:rPr lang="es-AR" sz="3200" dirty="0"/>
              <a:t>- Conjunto formado por la suma de todas las unidades de </a:t>
            </a:r>
            <a:r>
              <a:rPr lang="es-AR" sz="3200" dirty="0" smtClean="0"/>
              <a:t>datos</a:t>
            </a:r>
          </a:p>
          <a:p>
            <a:r>
              <a:rPr lang="es-AR" sz="3200" dirty="0" smtClean="0"/>
              <a:t>Muestra </a:t>
            </a:r>
            <a:r>
              <a:rPr lang="es-AR" sz="3200" dirty="0"/>
              <a:t>- Subconjunto o parte del universo o población en que se llevará a cabo la investigación con el fin posterior de generalizar los hallazgos de la parte al todo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1485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"/>
            <a:ext cx="8596668" cy="63776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AR" sz="4000" b="1" dirty="0"/>
              <a:t>Calidad de aguas subterráneas rurales en Entre Ríos. </a:t>
            </a:r>
            <a:endParaRPr lang="es-AR" sz="4000" dirty="0"/>
          </a:p>
          <a:p>
            <a:r>
              <a:rPr lang="es-AR" sz="4000" dirty="0"/>
              <a:t>Objetivo conocer la calidad del agua subterránea rural en un número de pozos en los Departamentos de Paraná y Diamante de la Provincia de Entre Ríos. </a:t>
            </a:r>
          </a:p>
          <a:p>
            <a:r>
              <a:rPr lang="es-AR" sz="4000" dirty="0"/>
              <a:t>No tiene hipótesis, es una investigación </a:t>
            </a:r>
            <a:r>
              <a:rPr lang="es-AR" sz="4000" dirty="0" smtClean="0"/>
              <a:t>descriptiva (aunque podría tenerla). </a:t>
            </a:r>
            <a:endParaRPr lang="es-AR" sz="40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561404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787</Words>
  <Application>Microsoft Office PowerPoint</Application>
  <PresentationFormat>Panorámica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Faceta</vt:lpstr>
      <vt:lpstr>Clase 9</vt:lpstr>
      <vt:lpstr>Presentación de PowerPoint</vt:lpstr>
      <vt:lpstr>Presentación de PowerPoint</vt:lpstr>
      <vt:lpstr>3 dimensiones de la Metodología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9</dc:title>
  <dc:creator>Cuenta Microsoft</dc:creator>
  <cp:lastModifiedBy>Cuenta Microsoft</cp:lastModifiedBy>
  <cp:revision>5</cp:revision>
  <dcterms:created xsi:type="dcterms:W3CDTF">2020-06-02T23:12:08Z</dcterms:created>
  <dcterms:modified xsi:type="dcterms:W3CDTF">2020-06-03T21:47:13Z</dcterms:modified>
</cp:coreProperties>
</file>