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7" r:id="rId12"/>
    <p:sldId id="266" r:id="rId13"/>
    <p:sldId id="268" r:id="rId14"/>
    <p:sldId id="269" r:id="rId15"/>
    <p:sldId id="270" r:id="rId16"/>
    <p:sldId id="272" r:id="rId17"/>
    <p:sldId id="271" r:id="rId18"/>
    <p:sldId id="273" r:id="rId19"/>
    <p:sldId id="274" r:id="rId20"/>
    <p:sldId id="275" r:id="rId21"/>
    <p:sldId id="276" r:id="rId22"/>
    <p:sldId id="277" r:id="rId23"/>
    <p:sldId id="278" r:id="rId24"/>
    <p:sldId id="279" r:id="rId25"/>
    <p:sldId id="280" r:id="rId26"/>
    <p:sldId id="285" r:id="rId27"/>
    <p:sldId id="286" r:id="rId28"/>
    <p:sldId id="287" r:id="rId29"/>
    <p:sldId id="283" r:id="rId30"/>
    <p:sldId id="284" r:id="rId31"/>
    <p:sldId id="28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0" autoAdjust="0"/>
    <p:restoredTop sz="94660"/>
  </p:normalViewPr>
  <p:slideViewPr>
    <p:cSldViewPr snapToGrid="0">
      <p:cViewPr varScale="1">
        <p:scale>
          <a:sx n="82" d="100"/>
          <a:sy n="82" d="100"/>
        </p:scale>
        <p:origin x="6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5/19/2020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81966" y="2404534"/>
            <a:ext cx="8892038" cy="1646302"/>
          </a:xfrm>
        </p:spPr>
        <p:txBody>
          <a:bodyPr/>
          <a:lstStyle/>
          <a:p>
            <a:r>
              <a:rPr lang="es-AR" sz="7200" dirty="0" smtClean="0"/>
              <a:t>Teórico 7</a:t>
            </a:r>
            <a:br>
              <a:rPr lang="es-AR" sz="7200" dirty="0" smtClean="0"/>
            </a:br>
            <a:r>
              <a:rPr lang="es-AR" sz="7200" dirty="0" smtClean="0"/>
              <a:t>Metodología</a:t>
            </a:r>
            <a:br>
              <a:rPr lang="es-AR" sz="7200" dirty="0" smtClean="0"/>
            </a:br>
            <a:r>
              <a:rPr lang="es-AR" sz="7200" dirty="0" smtClean="0"/>
              <a:t>Gestión Ambiental               </a:t>
            </a:r>
            <a:endParaRPr lang="es-AR" sz="7200" dirty="0"/>
          </a:p>
        </p:txBody>
      </p:sp>
    </p:spTree>
    <p:extLst>
      <p:ext uri="{BB962C8B-B14F-4D97-AF65-F5344CB8AC3E}">
        <p14:creationId xmlns:p14="http://schemas.microsoft.com/office/powerpoint/2010/main" val="1069177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96771"/>
            <a:ext cx="8596668" cy="5844592"/>
          </a:xfrm>
        </p:spPr>
        <p:txBody>
          <a:bodyPr>
            <a:noAutofit/>
          </a:bodyPr>
          <a:lstStyle/>
          <a:p>
            <a:r>
              <a:rPr lang="es-AR" sz="8000" dirty="0" smtClean="0"/>
              <a:t>Tiene </a:t>
            </a:r>
            <a:r>
              <a:rPr lang="es-AR" sz="8000" dirty="0" smtClean="0">
                <a:solidFill>
                  <a:srgbClr val="FF0000"/>
                </a:solidFill>
              </a:rPr>
              <a:t>valor predictivo</a:t>
            </a:r>
            <a:r>
              <a:rPr lang="es-AR" sz="8000" dirty="0" smtClean="0"/>
              <a:t>: predice que debemos encontrar</a:t>
            </a:r>
            <a:endParaRPr lang="es-AR" sz="8000" dirty="0"/>
          </a:p>
        </p:txBody>
      </p:sp>
    </p:spTree>
    <p:extLst>
      <p:ext uri="{BB962C8B-B14F-4D97-AF65-F5344CB8AC3E}">
        <p14:creationId xmlns:p14="http://schemas.microsoft.com/office/powerpoint/2010/main" val="4216215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848810"/>
          </a:xfrm>
        </p:spPr>
        <p:txBody>
          <a:bodyPr>
            <a:normAutofit/>
          </a:bodyPr>
          <a:lstStyle/>
          <a:p>
            <a:r>
              <a:rPr lang="es-AR" dirty="0" smtClean="0">
                <a:solidFill>
                  <a:srgbClr val="FF0000"/>
                </a:solidFill>
              </a:rPr>
              <a:t>Hipótesis según lógica de investigación: </a:t>
            </a:r>
            <a:endParaRPr lang="es-AR" dirty="0">
              <a:solidFill>
                <a:srgbClr val="FF0000"/>
              </a:solidFill>
            </a:endParaRPr>
          </a:p>
        </p:txBody>
      </p:sp>
      <p:sp>
        <p:nvSpPr>
          <p:cNvPr id="3" name="Marcador de contenido 2"/>
          <p:cNvSpPr>
            <a:spLocks noGrp="1"/>
          </p:cNvSpPr>
          <p:nvPr>
            <p:ph idx="1"/>
          </p:nvPr>
        </p:nvSpPr>
        <p:spPr>
          <a:xfrm>
            <a:off x="677334" y="1458411"/>
            <a:ext cx="8596668" cy="5162308"/>
          </a:xfrm>
        </p:spPr>
        <p:txBody>
          <a:bodyPr>
            <a:noAutofit/>
          </a:bodyPr>
          <a:lstStyle/>
          <a:p>
            <a:r>
              <a:rPr lang="es-AR" sz="4400" dirty="0" smtClean="0">
                <a:solidFill>
                  <a:srgbClr val="FF0000"/>
                </a:solidFill>
              </a:rPr>
              <a:t>Cuantitativa </a:t>
            </a:r>
            <a:r>
              <a:rPr lang="es-AR" sz="4400" dirty="0" smtClean="0"/>
              <a:t>(de corte hipotética-deductiva): se orienta hacia la verificación</a:t>
            </a:r>
          </a:p>
          <a:p>
            <a:r>
              <a:rPr lang="es-AR" sz="4400" dirty="0" smtClean="0">
                <a:solidFill>
                  <a:srgbClr val="FF0000"/>
                </a:solidFill>
              </a:rPr>
              <a:t>Cualitativa</a:t>
            </a:r>
            <a:r>
              <a:rPr lang="es-AR" sz="4400" dirty="0" smtClean="0"/>
              <a:t>: generar hipótesis a partir del trabajo de campo conceptualizando a medida que se avanza.</a:t>
            </a:r>
            <a:endParaRPr lang="es-AR" sz="4400" dirty="0"/>
          </a:p>
        </p:txBody>
      </p:sp>
    </p:spTree>
    <p:extLst>
      <p:ext uri="{BB962C8B-B14F-4D97-AF65-F5344CB8AC3E}">
        <p14:creationId xmlns:p14="http://schemas.microsoft.com/office/powerpoint/2010/main" val="42157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AR" dirty="0">
                <a:solidFill>
                  <a:srgbClr val="FF0000"/>
                </a:solidFill>
              </a:rPr>
              <a:t>Las hipótesis serán diferentes según el tipo de investigación: </a:t>
            </a:r>
            <a:br>
              <a:rPr lang="es-AR" dirty="0">
                <a:solidFill>
                  <a:srgbClr val="FF0000"/>
                </a:solidFill>
              </a:rPr>
            </a:br>
            <a:r>
              <a:rPr lang="es-AR" dirty="0">
                <a:solidFill>
                  <a:srgbClr val="FF0000"/>
                </a:solidFill>
              </a:rPr>
              <a:t/>
            </a:r>
            <a:br>
              <a:rPr lang="es-AR" dirty="0">
                <a:solidFill>
                  <a:srgbClr val="FF0000"/>
                </a:solidFill>
              </a:rPr>
            </a:br>
            <a:endParaRPr lang="es-AR" dirty="0">
              <a:solidFill>
                <a:srgbClr val="FF0000"/>
              </a:solidFill>
            </a:endParaRPr>
          </a:p>
        </p:txBody>
      </p:sp>
      <p:sp>
        <p:nvSpPr>
          <p:cNvPr id="3" name="Marcador de contenido 2"/>
          <p:cNvSpPr>
            <a:spLocks noGrp="1"/>
          </p:cNvSpPr>
          <p:nvPr>
            <p:ph idx="1"/>
          </p:nvPr>
        </p:nvSpPr>
        <p:spPr>
          <a:xfrm>
            <a:off x="677334" y="1817225"/>
            <a:ext cx="8596668" cy="4907666"/>
          </a:xfrm>
        </p:spPr>
        <p:txBody>
          <a:bodyPr>
            <a:normAutofit fontScale="92500" lnSpcReduction="10000"/>
          </a:bodyPr>
          <a:lstStyle/>
          <a:p>
            <a:r>
              <a:rPr lang="es-AR" sz="3200" dirty="0" smtClean="0"/>
              <a:t>En </a:t>
            </a:r>
            <a:r>
              <a:rPr lang="es-AR" sz="3200" dirty="0"/>
              <a:t>estudios </a:t>
            </a:r>
            <a:r>
              <a:rPr lang="es-AR" sz="3200" dirty="0">
                <a:solidFill>
                  <a:srgbClr val="FF0000"/>
                </a:solidFill>
              </a:rPr>
              <a:t>exploratorios</a:t>
            </a:r>
            <a:r>
              <a:rPr lang="es-AR" sz="3200" dirty="0"/>
              <a:t>: seguramente serán poco precisas.</a:t>
            </a:r>
          </a:p>
          <a:p>
            <a:r>
              <a:rPr lang="es-AR" sz="3200" dirty="0"/>
              <a:t>En estudios </a:t>
            </a:r>
            <a:r>
              <a:rPr lang="es-AR" sz="3200" dirty="0">
                <a:solidFill>
                  <a:srgbClr val="FF0000"/>
                </a:solidFill>
              </a:rPr>
              <a:t>descriptivos</a:t>
            </a:r>
            <a:r>
              <a:rPr lang="es-AR" sz="3200" dirty="0"/>
              <a:t>: hipótesis sobre el estado </a:t>
            </a:r>
            <a:r>
              <a:rPr lang="es-AR" sz="3200" dirty="0" smtClean="0"/>
              <a:t>(presencia o ausencia, medición) de </a:t>
            </a:r>
            <a:r>
              <a:rPr lang="es-AR" sz="3200" dirty="0"/>
              <a:t>las variables: del tipo </a:t>
            </a:r>
            <a:r>
              <a:rPr lang="es-AR" sz="3200" dirty="0" smtClean="0"/>
              <a:t>¨todos </a:t>
            </a:r>
            <a:r>
              <a:rPr lang="es-AR" sz="3200" dirty="0"/>
              <a:t>los x poseen en alguna medida la característica </a:t>
            </a:r>
            <a:r>
              <a:rPr lang="es-AR" sz="3200" dirty="0" smtClean="0"/>
              <a:t>Y¨</a:t>
            </a:r>
            <a:endParaRPr lang="es-AR" sz="3200" dirty="0"/>
          </a:p>
          <a:p>
            <a:r>
              <a:rPr lang="es-AR" sz="3200" dirty="0"/>
              <a:t>En estudios </a:t>
            </a:r>
            <a:r>
              <a:rPr lang="es-AR" sz="3200" dirty="0">
                <a:solidFill>
                  <a:srgbClr val="FF0000"/>
                </a:solidFill>
              </a:rPr>
              <a:t>explicativos</a:t>
            </a:r>
            <a:r>
              <a:rPr lang="es-AR" sz="3200" dirty="0"/>
              <a:t>: sobre las relaciones causales ¨x produce (o afecta) a Y¨ relación entre variables. En este tipo de </a:t>
            </a:r>
            <a:r>
              <a:rPr lang="es-AR" sz="3200" dirty="0" smtClean="0"/>
              <a:t>investigaciones </a:t>
            </a:r>
            <a:r>
              <a:rPr lang="es-AR" sz="3200" dirty="0"/>
              <a:t>es dónde se hace necesario explicitarlas. </a:t>
            </a:r>
          </a:p>
          <a:p>
            <a:endParaRPr lang="es-AR" sz="2800" dirty="0"/>
          </a:p>
        </p:txBody>
      </p:sp>
    </p:spTree>
    <p:extLst>
      <p:ext uri="{BB962C8B-B14F-4D97-AF65-F5344CB8AC3E}">
        <p14:creationId xmlns:p14="http://schemas.microsoft.com/office/powerpoint/2010/main" val="4173900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5400" dirty="0" smtClean="0"/>
              <a:t>Oraciones tópicas: </a:t>
            </a:r>
            <a:endParaRPr lang="es-AR" sz="5400" dirty="0"/>
          </a:p>
        </p:txBody>
      </p:sp>
      <p:sp>
        <p:nvSpPr>
          <p:cNvPr id="3" name="Marcador de contenido 2"/>
          <p:cNvSpPr>
            <a:spLocks noGrp="1"/>
          </p:cNvSpPr>
          <p:nvPr>
            <p:ph idx="1"/>
          </p:nvPr>
        </p:nvSpPr>
        <p:spPr/>
        <p:txBody>
          <a:bodyPr>
            <a:normAutofit/>
          </a:bodyPr>
          <a:lstStyle/>
          <a:p>
            <a:r>
              <a:rPr lang="es-AR" sz="4000" dirty="0" smtClean="0"/>
              <a:t>De </a:t>
            </a:r>
            <a:r>
              <a:rPr lang="es-AR" sz="4000" dirty="0" smtClean="0">
                <a:solidFill>
                  <a:srgbClr val="FF0000"/>
                </a:solidFill>
              </a:rPr>
              <a:t>constatación:</a:t>
            </a:r>
            <a:r>
              <a:rPr lang="es-AR" sz="4000" dirty="0" smtClean="0"/>
              <a:t> de primer grado</a:t>
            </a:r>
          </a:p>
          <a:p>
            <a:r>
              <a:rPr lang="es-AR" sz="4000" dirty="0" smtClean="0"/>
              <a:t>De </a:t>
            </a:r>
            <a:r>
              <a:rPr lang="es-AR" sz="4000" dirty="0" smtClean="0">
                <a:solidFill>
                  <a:srgbClr val="FF0000"/>
                </a:solidFill>
              </a:rPr>
              <a:t>relación causal</a:t>
            </a:r>
            <a:r>
              <a:rPr lang="es-AR" sz="4000" dirty="0" smtClean="0"/>
              <a:t>: de segundo grado </a:t>
            </a:r>
          </a:p>
          <a:p>
            <a:r>
              <a:rPr lang="es-AR" sz="4000" dirty="0" smtClean="0"/>
              <a:t>De </a:t>
            </a:r>
            <a:r>
              <a:rPr lang="es-AR" sz="4000" dirty="0" smtClean="0">
                <a:solidFill>
                  <a:srgbClr val="FF0000"/>
                </a:solidFill>
              </a:rPr>
              <a:t>relación estadística</a:t>
            </a:r>
            <a:r>
              <a:rPr lang="es-AR" sz="4000" dirty="0" smtClean="0"/>
              <a:t>: de tercer grado.</a:t>
            </a:r>
            <a:endParaRPr lang="es-AR" sz="4000" dirty="0"/>
          </a:p>
        </p:txBody>
      </p:sp>
    </p:spTree>
    <p:extLst>
      <p:ext uri="{BB962C8B-B14F-4D97-AF65-F5344CB8AC3E}">
        <p14:creationId xmlns:p14="http://schemas.microsoft.com/office/powerpoint/2010/main" val="1043085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0"/>
            <a:ext cx="8596668" cy="6857999"/>
          </a:xfrm>
        </p:spPr>
        <p:txBody>
          <a:bodyPr>
            <a:normAutofit/>
          </a:bodyPr>
          <a:lstStyle/>
          <a:p>
            <a:pPr marL="0" indent="0">
              <a:buNone/>
            </a:pPr>
            <a:r>
              <a:rPr lang="es-AR" sz="3200" dirty="0"/>
              <a:t>Ejemplos de </a:t>
            </a:r>
            <a:r>
              <a:rPr lang="es-AR" sz="3200" dirty="0">
                <a:solidFill>
                  <a:srgbClr val="FF0000"/>
                </a:solidFill>
              </a:rPr>
              <a:t>hipótesis de constatación o de primer </a:t>
            </a:r>
            <a:r>
              <a:rPr lang="es-AR" sz="3200" dirty="0"/>
              <a:t>grado serían:</a:t>
            </a:r>
          </a:p>
          <a:p>
            <a:r>
              <a:rPr lang="es-AR" sz="3200" dirty="0" smtClean="0"/>
              <a:t>La </a:t>
            </a:r>
            <a:r>
              <a:rPr lang="es-AR" sz="3200" dirty="0"/>
              <a:t>fauna silvestre autóctona de la región centro de la Provincia de Santa Fe y este </a:t>
            </a:r>
            <a:r>
              <a:rPr lang="es-AR" sz="3200" dirty="0" smtClean="0"/>
              <a:t>de Córdoba </a:t>
            </a:r>
            <a:r>
              <a:rPr lang="es-AR" sz="3200" dirty="0"/>
              <a:t>está infectada con </a:t>
            </a:r>
            <a:r>
              <a:rPr lang="es-AR" sz="3200" dirty="0" err="1"/>
              <a:t>Mycobacterium</a:t>
            </a:r>
            <a:r>
              <a:rPr lang="es-AR" sz="3200" dirty="0"/>
              <a:t> </a:t>
            </a:r>
            <a:r>
              <a:rPr lang="es-AR" sz="3200" dirty="0" err="1"/>
              <a:t>bovis</a:t>
            </a:r>
            <a:r>
              <a:rPr lang="es-AR" sz="3200" dirty="0"/>
              <a:t>.</a:t>
            </a:r>
          </a:p>
          <a:p>
            <a:r>
              <a:rPr lang="es-AR" sz="3200" dirty="0" smtClean="0"/>
              <a:t> </a:t>
            </a:r>
            <a:endParaRPr lang="es-AR" sz="3200" dirty="0"/>
          </a:p>
        </p:txBody>
      </p:sp>
    </p:spTree>
    <p:extLst>
      <p:ext uri="{BB962C8B-B14F-4D97-AF65-F5344CB8AC3E}">
        <p14:creationId xmlns:p14="http://schemas.microsoft.com/office/powerpoint/2010/main" val="330282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0"/>
            <a:ext cx="8596668" cy="6857999"/>
          </a:xfrm>
        </p:spPr>
        <p:txBody>
          <a:bodyPr>
            <a:normAutofit/>
          </a:bodyPr>
          <a:lstStyle/>
          <a:p>
            <a:pPr marL="0" indent="0">
              <a:buNone/>
            </a:pPr>
            <a:r>
              <a:rPr lang="es-AR" sz="2400" i="1" dirty="0" smtClean="0">
                <a:solidFill>
                  <a:srgbClr val="FF0000"/>
                </a:solidFill>
              </a:rPr>
              <a:t>Hipótesis </a:t>
            </a:r>
            <a:r>
              <a:rPr lang="es-AR" sz="2400" i="1" dirty="0">
                <a:solidFill>
                  <a:srgbClr val="FF0000"/>
                </a:solidFill>
              </a:rPr>
              <a:t>causal (de segundo grado</a:t>
            </a:r>
            <a:r>
              <a:rPr lang="es-AR" sz="2400" i="1" dirty="0"/>
              <a:t>) </a:t>
            </a:r>
            <a:r>
              <a:rPr lang="es-AR" sz="2400" i="1" dirty="0" smtClean="0"/>
              <a:t>trata </a:t>
            </a:r>
            <a:r>
              <a:rPr lang="es-AR" sz="2400" i="1" dirty="0"/>
              <a:t>de explicar una relación de dependencia </a:t>
            </a:r>
            <a:r>
              <a:rPr lang="es-AR" sz="2400" i="1" dirty="0" smtClean="0"/>
              <a:t>causal entre </a:t>
            </a:r>
            <a:r>
              <a:rPr lang="es-AR" sz="2400" i="1" dirty="0"/>
              <a:t>dos o más </a:t>
            </a:r>
            <a:r>
              <a:rPr lang="es-AR" sz="2400" i="1" dirty="0" err="1" smtClean="0"/>
              <a:t>variables.</a:t>
            </a:r>
            <a:r>
              <a:rPr lang="es-AR" sz="2400" dirty="0" err="1" smtClean="0"/>
              <a:t>Ejemplos</a:t>
            </a:r>
            <a:r>
              <a:rPr lang="es-AR" sz="2400" dirty="0" smtClean="0"/>
              <a:t>:</a:t>
            </a:r>
            <a:endParaRPr lang="es-AR" sz="2400" dirty="0"/>
          </a:p>
          <a:p>
            <a:r>
              <a:rPr lang="es-AR" sz="2400" dirty="0" smtClean="0"/>
              <a:t>La </a:t>
            </a:r>
            <a:r>
              <a:rPr lang="es-AR" sz="2400" dirty="0"/>
              <a:t>infección de la fauna silvestre autóctona de la región centro de la Provincia de Santa Fe </a:t>
            </a:r>
            <a:r>
              <a:rPr lang="es-AR" sz="2400" dirty="0" smtClean="0"/>
              <a:t>y este </a:t>
            </a:r>
            <a:r>
              <a:rPr lang="es-AR" sz="2400" dirty="0"/>
              <a:t>de Córdoba con </a:t>
            </a:r>
            <a:r>
              <a:rPr lang="es-AR" sz="2400" dirty="0" err="1"/>
              <a:t>Mycobacterium</a:t>
            </a:r>
            <a:r>
              <a:rPr lang="es-AR" sz="2400" dirty="0"/>
              <a:t> </a:t>
            </a:r>
            <a:r>
              <a:rPr lang="es-AR" sz="2400" dirty="0" err="1"/>
              <a:t>bovis</a:t>
            </a:r>
            <a:r>
              <a:rPr lang="es-AR" sz="2400" dirty="0"/>
              <a:t> es causa de reinfección en tambos </a:t>
            </a:r>
            <a:r>
              <a:rPr lang="es-AR" sz="2400" dirty="0" smtClean="0"/>
              <a:t>declarados libres </a:t>
            </a:r>
            <a:r>
              <a:rPr lang="es-AR" sz="2400" dirty="0"/>
              <a:t>de tuberculosis</a:t>
            </a:r>
            <a:r>
              <a:rPr lang="es-AR" sz="2400" dirty="0" smtClean="0"/>
              <a:t>.</a:t>
            </a:r>
          </a:p>
          <a:p>
            <a:endParaRPr lang="es-AR" sz="2400" dirty="0"/>
          </a:p>
        </p:txBody>
      </p:sp>
    </p:spTree>
    <p:extLst>
      <p:ext uri="{BB962C8B-B14F-4D97-AF65-F5344CB8AC3E}">
        <p14:creationId xmlns:p14="http://schemas.microsoft.com/office/powerpoint/2010/main" val="3509478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0"/>
            <a:ext cx="8596668" cy="6857999"/>
          </a:xfrm>
        </p:spPr>
        <p:txBody>
          <a:bodyPr>
            <a:normAutofit/>
          </a:bodyPr>
          <a:lstStyle/>
          <a:p>
            <a:pPr marL="0" indent="0">
              <a:buNone/>
            </a:pPr>
            <a:r>
              <a:rPr lang="es-AR" sz="4800" dirty="0"/>
              <a:t>Las </a:t>
            </a:r>
            <a:r>
              <a:rPr lang="es-AR" sz="4800" dirty="0">
                <a:solidFill>
                  <a:srgbClr val="FF0000"/>
                </a:solidFill>
              </a:rPr>
              <a:t>hipótesis de relación causal </a:t>
            </a:r>
            <a:r>
              <a:rPr lang="es-AR" sz="4800" dirty="0"/>
              <a:t>deben presentar la forma lógica:</a:t>
            </a:r>
          </a:p>
          <a:p>
            <a:pPr marL="0" indent="0">
              <a:buNone/>
            </a:pPr>
            <a:r>
              <a:rPr lang="es-AR" sz="4800" i="1" dirty="0" smtClean="0">
                <a:solidFill>
                  <a:srgbClr val="FF0000"/>
                </a:solidFill>
              </a:rPr>
              <a:t>¨Si </a:t>
            </a:r>
            <a:r>
              <a:rPr lang="es-AR" sz="4800" i="1" dirty="0">
                <a:solidFill>
                  <a:srgbClr val="FF0000"/>
                </a:solidFill>
              </a:rPr>
              <a:t>X </a:t>
            </a:r>
            <a:r>
              <a:rPr lang="es-AR" sz="4800" i="1" dirty="0" smtClean="0">
                <a:solidFill>
                  <a:srgbClr val="FF0000"/>
                </a:solidFill>
              </a:rPr>
              <a:t>(...), entonces Y¨</a:t>
            </a:r>
            <a:endParaRPr lang="es-AR" sz="4800" i="1" dirty="0">
              <a:solidFill>
                <a:srgbClr val="FF0000"/>
              </a:solidFill>
            </a:endParaRPr>
          </a:p>
        </p:txBody>
      </p:sp>
    </p:spTree>
    <p:extLst>
      <p:ext uri="{BB962C8B-B14F-4D97-AF65-F5344CB8AC3E}">
        <p14:creationId xmlns:p14="http://schemas.microsoft.com/office/powerpoint/2010/main" val="3476984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0012" y="0"/>
            <a:ext cx="8596668" cy="6858000"/>
          </a:xfrm>
        </p:spPr>
        <p:txBody>
          <a:bodyPr>
            <a:noAutofit/>
          </a:bodyPr>
          <a:lstStyle/>
          <a:p>
            <a:pPr marL="0" indent="0">
              <a:buNone/>
            </a:pPr>
            <a:r>
              <a:rPr lang="es-AR" sz="3200" i="1" dirty="0" smtClean="0"/>
              <a:t>Hipótesis </a:t>
            </a:r>
            <a:r>
              <a:rPr lang="es-AR" sz="3200" i="1" dirty="0">
                <a:solidFill>
                  <a:srgbClr val="FF0000"/>
                </a:solidFill>
              </a:rPr>
              <a:t>de relación estadística o asociación</a:t>
            </a:r>
            <a:r>
              <a:rPr lang="es-AR" sz="3200" i="1" dirty="0"/>
              <a:t> (tercer grado) </a:t>
            </a:r>
            <a:r>
              <a:rPr lang="es-AR" sz="3200" i="1" dirty="0" smtClean="0"/>
              <a:t>trata </a:t>
            </a:r>
            <a:r>
              <a:rPr lang="es-AR" sz="3200" i="1" dirty="0"/>
              <a:t>de explicar una relación </a:t>
            </a:r>
            <a:r>
              <a:rPr lang="es-AR" sz="3200" i="1" dirty="0" smtClean="0"/>
              <a:t>de dependencia </a:t>
            </a:r>
            <a:r>
              <a:rPr lang="es-AR" sz="3200" i="1" dirty="0"/>
              <a:t>estadística o (</a:t>
            </a:r>
            <a:r>
              <a:rPr lang="es-AR" sz="3200" i="1" dirty="0" smtClean="0"/>
              <a:t>correlación). N</a:t>
            </a:r>
            <a:r>
              <a:rPr lang="es-AR" sz="3200" dirty="0" smtClean="0"/>
              <a:t>o </a:t>
            </a:r>
            <a:r>
              <a:rPr lang="es-AR" sz="3200" dirty="0"/>
              <a:t>implica relación </a:t>
            </a:r>
            <a:r>
              <a:rPr lang="es-AR" sz="3200" dirty="0" smtClean="0"/>
              <a:t>causal </a:t>
            </a:r>
            <a:r>
              <a:rPr lang="es-AR" sz="3200" dirty="0"/>
              <a:t>sino </a:t>
            </a:r>
            <a:r>
              <a:rPr lang="es-AR" sz="3200" b="1" dirty="0"/>
              <a:t>variación conjunta o </a:t>
            </a:r>
            <a:r>
              <a:rPr lang="es-AR" sz="3200" b="1" dirty="0" err="1"/>
              <a:t>covariación</a:t>
            </a:r>
            <a:r>
              <a:rPr lang="es-AR" sz="3200" dirty="0"/>
              <a:t>. </a:t>
            </a:r>
          </a:p>
        </p:txBody>
      </p:sp>
    </p:spTree>
    <p:extLst>
      <p:ext uri="{BB962C8B-B14F-4D97-AF65-F5344CB8AC3E}">
        <p14:creationId xmlns:p14="http://schemas.microsoft.com/office/powerpoint/2010/main" val="1448091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AR" sz="6600" dirty="0" smtClean="0"/>
              <a:t>Hipótesis sustantiva: hipótesis nuclear o central. Deriva de la teoría previa. </a:t>
            </a:r>
            <a:endParaRPr lang="es-AR" sz="6600" dirty="0"/>
          </a:p>
        </p:txBody>
      </p:sp>
    </p:spTree>
    <p:extLst>
      <p:ext uri="{BB962C8B-B14F-4D97-AF65-F5344CB8AC3E}">
        <p14:creationId xmlns:p14="http://schemas.microsoft.com/office/powerpoint/2010/main" val="2134098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AR" sz="4400" dirty="0" smtClean="0"/>
              <a:t>Hipótesis sustantiva: como es teórica no puede confrontarse directamente con los hechos: deben deducirse hipótesis contrastables. </a:t>
            </a:r>
            <a:endParaRPr lang="es-AR" sz="4400" dirty="0"/>
          </a:p>
        </p:txBody>
      </p:sp>
    </p:spTree>
    <p:extLst>
      <p:ext uri="{BB962C8B-B14F-4D97-AF65-F5344CB8AC3E}">
        <p14:creationId xmlns:p14="http://schemas.microsoft.com/office/powerpoint/2010/main" val="2515284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6600" dirty="0" smtClean="0"/>
              <a:t>Hipótesis: </a:t>
            </a:r>
            <a:endParaRPr lang="es-AR" sz="6600" dirty="0"/>
          </a:p>
        </p:txBody>
      </p:sp>
      <p:sp>
        <p:nvSpPr>
          <p:cNvPr id="3" name="Marcador de contenido 2"/>
          <p:cNvSpPr>
            <a:spLocks noGrp="1"/>
          </p:cNvSpPr>
          <p:nvPr>
            <p:ph idx="1"/>
          </p:nvPr>
        </p:nvSpPr>
        <p:spPr>
          <a:xfrm>
            <a:off x="677334" y="1585733"/>
            <a:ext cx="8596668" cy="4455630"/>
          </a:xfrm>
        </p:spPr>
        <p:txBody>
          <a:bodyPr>
            <a:normAutofit fontScale="92500"/>
          </a:bodyPr>
          <a:lstStyle/>
          <a:p>
            <a:r>
              <a:rPr lang="es-AR" sz="6600" dirty="0"/>
              <a:t>suposición que anticipa la respuesta a la pregunta, es una respuesta provisional. </a:t>
            </a:r>
          </a:p>
          <a:p>
            <a:endParaRPr lang="es-AR" dirty="0"/>
          </a:p>
        </p:txBody>
      </p:sp>
    </p:spTree>
    <p:extLst>
      <p:ext uri="{BB962C8B-B14F-4D97-AF65-F5344CB8AC3E}">
        <p14:creationId xmlns:p14="http://schemas.microsoft.com/office/powerpoint/2010/main" val="41755250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AR" sz="6000" dirty="0" smtClean="0"/>
              <a:t>Las predicciones que se derivan de la hipótesis sustantiva se denominan </a:t>
            </a:r>
            <a:r>
              <a:rPr lang="es-AR" sz="6000" dirty="0" smtClean="0">
                <a:solidFill>
                  <a:srgbClr val="FF0000"/>
                </a:solidFill>
              </a:rPr>
              <a:t>Hipótesis de trabajo</a:t>
            </a:r>
            <a:r>
              <a:rPr lang="es-AR" sz="6000" dirty="0" smtClean="0"/>
              <a:t>.</a:t>
            </a:r>
            <a:endParaRPr lang="es-AR" sz="6000" dirty="0"/>
          </a:p>
        </p:txBody>
      </p:sp>
    </p:spTree>
    <p:extLst>
      <p:ext uri="{BB962C8B-B14F-4D97-AF65-F5344CB8AC3E}">
        <p14:creationId xmlns:p14="http://schemas.microsoft.com/office/powerpoint/2010/main" val="3530873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AR" sz="7200" dirty="0" smtClean="0"/>
              <a:t>Las </a:t>
            </a:r>
            <a:r>
              <a:rPr lang="es-AR" sz="7200" dirty="0" smtClean="0">
                <a:solidFill>
                  <a:srgbClr val="FF0000"/>
                </a:solidFill>
              </a:rPr>
              <a:t>hipótesis de trabajo </a:t>
            </a:r>
            <a:r>
              <a:rPr lang="es-AR" sz="7200" dirty="0" smtClean="0"/>
              <a:t>son las que se pueden contrastar directamente</a:t>
            </a:r>
            <a:endParaRPr lang="es-AR" sz="7200" dirty="0"/>
          </a:p>
        </p:txBody>
      </p:sp>
    </p:spTree>
    <p:extLst>
      <p:ext uri="{BB962C8B-B14F-4D97-AF65-F5344CB8AC3E}">
        <p14:creationId xmlns:p14="http://schemas.microsoft.com/office/powerpoint/2010/main" val="3579077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AR" sz="6000" dirty="0"/>
              <a:t>Las </a:t>
            </a:r>
            <a:r>
              <a:rPr lang="es-AR" sz="6000" u="sng" dirty="0">
                <a:solidFill>
                  <a:srgbClr val="FF0000"/>
                </a:solidFill>
              </a:rPr>
              <a:t>hipótesis de </a:t>
            </a:r>
            <a:r>
              <a:rPr lang="es-AR" sz="6000" u="sng" dirty="0" smtClean="0">
                <a:solidFill>
                  <a:srgbClr val="FF0000"/>
                </a:solidFill>
              </a:rPr>
              <a:t>trabajo </a:t>
            </a:r>
            <a:r>
              <a:rPr lang="es-AR" sz="6000" dirty="0" smtClean="0">
                <a:solidFill>
                  <a:srgbClr val="FF0000"/>
                </a:solidFill>
              </a:rPr>
              <a:t>traducen en enunciados observacionales los contenidos generales de la </a:t>
            </a:r>
            <a:r>
              <a:rPr lang="es-AR" sz="6000" u="sng" dirty="0" smtClean="0">
                <a:solidFill>
                  <a:srgbClr val="FF0000"/>
                </a:solidFill>
              </a:rPr>
              <a:t>hipótesis sustantiva</a:t>
            </a:r>
            <a:r>
              <a:rPr lang="es-AR" sz="6000" dirty="0" smtClean="0">
                <a:solidFill>
                  <a:srgbClr val="FF0000"/>
                </a:solidFill>
              </a:rPr>
              <a:t>. </a:t>
            </a:r>
            <a:endParaRPr lang="es-AR" sz="6000" dirty="0"/>
          </a:p>
        </p:txBody>
      </p:sp>
    </p:spTree>
    <p:extLst>
      <p:ext uri="{BB962C8B-B14F-4D97-AF65-F5344CB8AC3E}">
        <p14:creationId xmlns:p14="http://schemas.microsoft.com/office/powerpoint/2010/main" val="3799123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0"/>
            <a:ext cx="8596668" cy="6857999"/>
          </a:xfrm>
        </p:spPr>
        <p:txBody>
          <a:bodyPr>
            <a:normAutofit fontScale="92500" lnSpcReduction="20000"/>
          </a:bodyPr>
          <a:lstStyle/>
          <a:p>
            <a:pPr marL="0" indent="0">
              <a:buNone/>
            </a:pPr>
            <a:r>
              <a:rPr lang="es-AR" sz="3500" b="1" dirty="0">
                <a:solidFill>
                  <a:srgbClr val="FF0000"/>
                </a:solidFill>
              </a:rPr>
              <a:t>Criterios generales para la formulación de hipótesis</a:t>
            </a:r>
          </a:p>
          <a:p>
            <a:r>
              <a:rPr lang="es-AR" sz="4000" b="1" i="1" dirty="0" smtClean="0"/>
              <a:t>clara </a:t>
            </a:r>
            <a:r>
              <a:rPr lang="es-AR" sz="4000" b="1" i="1" dirty="0"/>
              <a:t>conceptualización </a:t>
            </a:r>
            <a:r>
              <a:rPr lang="es-AR" sz="4000" i="1" dirty="0"/>
              <a:t>que permita identificar sin lugar a dudas cada uno de los términos </a:t>
            </a:r>
            <a:r>
              <a:rPr lang="es-AR" sz="4000" i="1" dirty="0" smtClean="0"/>
              <a:t>que involucra desterrando toda vaguedad.</a:t>
            </a:r>
            <a:endParaRPr lang="es-AR" sz="4000" i="1" dirty="0"/>
          </a:p>
          <a:p>
            <a:r>
              <a:rPr lang="es-AR" sz="4000" b="1" i="1" dirty="0" smtClean="0"/>
              <a:t>referentes </a:t>
            </a:r>
            <a:r>
              <a:rPr lang="es-AR" sz="4000" b="1" i="1" dirty="0"/>
              <a:t>empíricos</a:t>
            </a:r>
            <a:r>
              <a:rPr lang="es-AR" sz="4000" i="1" dirty="0"/>
              <a:t>, que posibiliten encontrar hechos concretos sobre los cuales se podrá </a:t>
            </a:r>
            <a:r>
              <a:rPr lang="es-AR" sz="4000" i="1" dirty="0" smtClean="0"/>
              <a:t>luego corroborarla </a:t>
            </a:r>
            <a:r>
              <a:rPr lang="es-AR" sz="4000" i="1" dirty="0"/>
              <a:t>o refutarla,</a:t>
            </a:r>
          </a:p>
          <a:p>
            <a:r>
              <a:rPr lang="es-AR" sz="4000" b="1" i="1" dirty="0" smtClean="0"/>
              <a:t>especificación </a:t>
            </a:r>
            <a:r>
              <a:rPr lang="es-AR" sz="4000" b="1" i="1" dirty="0"/>
              <a:t>clara respecto a las condiciones </a:t>
            </a:r>
            <a:r>
              <a:rPr lang="es-AR" sz="4000" i="1" dirty="0"/>
              <a:t>en que puede someterse a </a:t>
            </a:r>
            <a:r>
              <a:rPr lang="es-AR" sz="4000" i="1" dirty="0" smtClean="0"/>
              <a:t>prueba</a:t>
            </a:r>
            <a:r>
              <a:rPr lang="es-AR" sz="4000" i="1" dirty="0"/>
              <a:t>.</a:t>
            </a:r>
          </a:p>
        </p:txBody>
      </p:sp>
    </p:spTree>
    <p:extLst>
      <p:ext uri="{BB962C8B-B14F-4D97-AF65-F5344CB8AC3E}">
        <p14:creationId xmlns:p14="http://schemas.microsoft.com/office/powerpoint/2010/main" val="833058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0"/>
            <a:ext cx="8596668" cy="6857999"/>
          </a:xfrm>
        </p:spPr>
        <p:txBody>
          <a:bodyPr>
            <a:normAutofit/>
          </a:bodyPr>
          <a:lstStyle/>
          <a:p>
            <a:r>
              <a:rPr lang="es-AR" sz="4400" b="1" i="1" dirty="0" err="1">
                <a:solidFill>
                  <a:srgbClr val="FF0000"/>
                </a:solidFill>
              </a:rPr>
              <a:t>Operacionalidad</a:t>
            </a:r>
            <a:r>
              <a:rPr lang="es-AR" sz="4400" b="1" i="1" dirty="0">
                <a:solidFill>
                  <a:srgbClr val="FF0000"/>
                </a:solidFill>
              </a:rPr>
              <a:t> </a:t>
            </a:r>
            <a:r>
              <a:rPr lang="es-AR" sz="4400" b="1" i="1" dirty="0"/>
              <a:t>- </a:t>
            </a:r>
            <a:r>
              <a:rPr lang="es-AR" sz="4400" i="1" dirty="0"/>
              <a:t>No basta con que la hipótesis haya sido formulada con claridad conceptual, </a:t>
            </a:r>
            <a:r>
              <a:rPr lang="es-AR" sz="4400" i="1" dirty="0" smtClean="0"/>
              <a:t>es necesario </a:t>
            </a:r>
            <a:r>
              <a:rPr lang="es-AR" sz="4400" i="1" dirty="0"/>
              <a:t>traducirla a un nivel operacional con una clara explicitación de los indicadores que </a:t>
            </a:r>
            <a:r>
              <a:rPr lang="es-AR" sz="4400" i="1" dirty="0" smtClean="0"/>
              <a:t>han de </a:t>
            </a:r>
            <a:r>
              <a:rPr lang="es-AR" sz="4400" i="1" dirty="0"/>
              <a:t>utilizarse</a:t>
            </a:r>
            <a:r>
              <a:rPr lang="es-AR" sz="3200" i="1" dirty="0"/>
              <a:t>. </a:t>
            </a:r>
            <a:endParaRPr lang="es-AR" sz="3200" dirty="0"/>
          </a:p>
        </p:txBody>
      </p:sp>
    </p:spTree>
    <p:extLst>
      <p:ext uri="{BB962C8B-B14F-4D97-AF65-F5344CB8AC3E}">
        <p14:creationId xmlns:p14="http://schemas.microsoft.com/office/powerpoint/2010/main" val="879049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0"/>
            <a:ext cx="8596668" cy="6857999"/>
          </a:xfrm>
        </p:spPr>
        <p:txBody>
          <a:bodyPr>
            <a:normAutofit/>
          </a:bodyPr>
          <a:lstStyle/>
          <a:p>
            <a:r>
              <a:rPr lang="es-AR" sz="3600" dirty="0"/>
              <a:t>Si las hipótesis contienen términos generales o abstractos, dichos términos </a:t>
            </a:r>
            <a:r>
              <a:rPr lang="es-AR" sz="3600" dirty="0">
                <a:solidFill>
                  <a:srgbClr val="FF0000"/>
                </a:solidFill>
              </a:rPr>
              <a:t>deben </a:t>
            </a:r>
            <a:r>
              <a:rPr lang="es-AR" sz="3600" dirty="0" smtClean="0">
                <a:solidFill>
                  <a:srgbClr val="FF0000"/>
                </a:solidFill>
              </a:rPr>
              <a:t>ser </a:t>
            </a:r>
            <a:r>
              <a:rPr lang="es-AR" sz="3600" dirty="0" err="1" smtClean="0">
                <a:solidFill>
                  <a:srgbClr val="FF0000"/>
                </a:solidFill>
              </a:rPr>
              <a:t>operacionalizables</a:t>
            </a:r>
            <a:r>
              <a:rPr lang="es-AR" sz="3600" dirty="0"/>
              <a:t>. Es decir, que esos términos abstractos tienen que tener referentes </a:t>
            </a:r>
            <a:r>
              <a:rPr lang="es-AR" sz="3600" dirty="0" smtClean="0"/>
              <a:t>o correspondencias </a:t>
            </a:r>
            <a:r>
              <a:rPr lang="es-AR" sz="3600" dirty="0"/>
              <a:t>empíricas (hechos, objetos, fenómenos reales) que permitan someterlos a </a:t>
            </a:r>
            <a:r>
              <a:rPr lang="es-AR" sz="3600" dirty="0" smtClean="0"/>
              <a:t>la contrastación </a:t>
            </a:r>
            <a:r>
              <a:rPr lang="es-AR" sz="3600" dirty="0"/>
              <a:t>empírica mediante alguno de los métodos de contrastación.</a:t>
            </a:r>
          </a:p>
        </p:txBody>
      </p:sp>
    </p:spTree>
    <p:extLst>
      <p:ext uri="{BB962C8B-B14F-4D97-AF65-F5344CB8AC3E}">
        <p14:creationId xmlns:p14="http://schemas.microsoft.com/office/powerpoint/2010/main" val="3513395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10567686" cy="6857999"/>
          </a:xfrm>
        </p:spPr>
        <p:txBody>
          <a:bodyPr>
            <a:normAutofit/>
          </a:bodyPr>
          <a:lstStyle/>
          <a:p>
            <a:r>
              <a:rPr lang="es-AR" sz="3200" dirty="0" smtClean="0">
                <a:solidFill>
                  <a:srgbClr val="FF0000"/>
                </a:solidFill>
              </a:rPr>
              <a:t>Investigación:</a:t>
            </a:r>
            <a:r>
              <a:rPr lang="es-AR" sz="3200" dirty="0" smtClean="0"/>
              <a:t> ¿El otolito de pejerrey (</a:t>
            </a:r>
            <a:r>
              <a:rPr lang="es-AR" sz="3200" dirty="0" err="1" smtClean="0"/>
              <a:t>Odontesthes</a:t>
            </a:r>
            <a:r>
              <a:rPr lang="es-AR" sz="3200" dirty="0" smtClean="0"/>
              <a:t> </a:t>
            </a:r>
            <a:r>
              <a:rPr lang="es-AR" sz="3200" dirty="0" err="1" smtClean="0"/>
              <a:t>bonariensis</a:t>
            </a:r>
            <a:r>
              <a:rPr lang="es-AR" sz="3200" dirty="0" smtClean="0"/>
              <a:t>) refleja el estrés ambiental?</a:t>
            </a:r>
          </a:p>
          <a:p>
            <a:r>
              <a:rPr lang="es-AR" sz="3200" dirty="0" smtClean="0">
                <a:solidFill>
                  <a:srgbClr val="FF0000"/>
                </a:solidFill>
              </a:rPr>
              <a:t>Conocimientos previos</a:t>
            </a:r>
            <a:r>
              <a:rPr lang="es-AR" sz="3200" dirty="0" smtClean="0"/>
              <a:t>: en años recientes se comprobó que los otolitos reflejan en su morfología, </a:t>
            </a:r>
            <a:r>
              <a:rPr lang="es-AR" sz="3200" dirty="0" err="1" smtClean="0"/>
              <a:t>morfometría</a:t>
            </a:r>
            <a:r>
              <a:rPr lang="es-AR" sz="3200" dirty="0" smtClean="0"/>
              <a:t> y en algunos casos en su composición química, el ambiente que los peces frecuentan. </a:t>
            </a:r>
          </a:p>
          <a:p>
            <a:r>
              <a:rPr lang="es-AR" sz="3200" dirty="0" smtClean="0">
                <a:solidFill>
                  <a:srgbClr val="FF0000"/>
                </a:solidFill>
              </a:rPr>
              <a:t>Hipótesis</a:t>
            </a:r>
            <a:r>
              <a:rPr lang="es-AR" sz="3200" dirty="0" smtClean="0"/>
              <a:t>: el otolito de pejerrey refleja el estrés ambiental en la laguna </a:t>
            </a:r>
            <a:r>
              <a:rPr lang="es-AR" sz="3200" dirty="0" err="1" smtClean="0"/>
              <a:t>Chasicó</a:t>
            </a:r>
            <a:r>
              <a:rPr lang="es-AR" sz="3200" dirty="0" smtClean="0"/>
              <a:t> ya que presenta importantes variaciones de salinidad/conductividad y de superficie relacionadas a las precipitaciones locales y tal vez al fenómeno del niño.</a:t>
            </a:r>
            <a:endParaRPr lang="es-AR" sz="3200" dirty="0"/>
          </a:p>
        </p:txBody>
      </p:sp>
    </p:spTree>
    <p:extLst>
      <p:ext uri="{BB962C8B-B14F-4D97-AF65-F5344CB8AC3E}">
        <p14:creationId xmlns:p14="http://schemas.microsoft.com/office/powerpoint/2010/main" val="3656677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8896" y="0"/>
            <a:ext cx="9745884" cy="6857999"/>
          </a:xfrm>
        </p:spPr>
        <p:txBody>
          <a:bodyPr>
            <a:normAutofit/>
          </a:bodyPr>
          <a:lstStyle/>
          <a:p>
            <a:r>
              <a:rPr lang="es-AR" sz="2400" dirty="0" smtClean="0">
                <a:solidFill>
                  <a:srgbClr val="FF0000"/>
                </a:solidFill>
              </a:rPr>
              <a:t>Investigación</a:t>
            </a:r>
            <a:r>
              <a:rPr lang="es-AR" sz="2400" dirty="0" smtClean="0"/>
              <a:t>: Relación entre la estructura de un sistema arbóreo natural y el balance hídrico y nutricional del suelo.</a:t>
            </a:r>
          </a:p>
          <a:p>
            <a:r>
              <a:rPr lang="es-AR" sz="2400" dirty="0" smtClean="0">
                <a:solidFill>
                  <a:srgbClr val="FF0000"/>
                </a:solidFill>
              </a:rPr>
              <a:t>Objetivo General</a:t>
            </a:r>
            <a:r>
              <a:rPr lang="es-AR" sz="2400" dirty="0" smtClean="0"/>
              <a:t>: Evaluar las relaciones entre el sistema arbóreo-herbáceo y las características hidrológicas y nutricionales de los suelos que las soportan. </a:t>
            </a:r>
          </a:p>
          <a:p>
            <a:r>
              <a:rPr lang="es-AR" sz="2400" dirty="0" smtClean="0">
                <a:solidFill>
                  <a:srgbClr val="FF0000"/>
                </a:solidFill>
              </a:rPr>
              <a:t>Objetivos Particulares</a:t>
            </a:r>
            <a:r>
              <a:rPr lang="es-AR" sz="2400" dirty="0" smtClean="0"/>
              <a:t>: Caracterizar la influencia del bosque nativo sobre: </a:t>
            </a:r>
          </a:p>
          <a:p>
            <a:r>
              <a:rPr lang="es-AR" sz="2400" dirty="0" smtClean="0"/>
              <a:t>. Los suelos y sus características físicas, fisicoquímicas y nutricionales.</a:t>
            </a:r>
          </a:p>
          <a:p>
            <a:r>
              <a:rPr lang="es-AR" sz="2400" dirty="0" smtClean="0"/>
              <a:t>. La vegetación herbácea.</a:t>
            </a:r>
          </a:p>
          <a:p>
            <a:r>
              <a:rPr lang="es-AR" sz="2400" dirty="0" smtClean="0"/>
              <a:t>. Las variables climáticas. </a:t>
            </a:r>
          </a:p>
          <a:p>
            <a:endParaRPr lang="es-AR" sz="2400" dirty="0"/>
          </a:p>
          <a:p>
            <a:r>
              <a:rPr lang="es-AR" sz="2400" dirty="0" smtClean="0">
                <a:solidFill>
                  <a:srgbClr val="FF0000"/>
                </a:solidFill>
              </a:rPr>
              <a:t>Hipótesis</a:t>
            </a:r>
            <a:r>
              <a:rPr lang="es-AR" sz="2400" dirty="0" smtClean="0"/>
              <a:t>: La estructura del sistema arbóreo natural influye en las características hidrológicas y nutricionales del suelo. </a:t>
            </a:r>
            <a:endParaRPr lang="es-AR" sz="2400" dirty="0"/>
          </a:p>
        </p:txBody>
      </p:sp>
    </p:spTree>
    <p:extLst>
      <p:ext uri="{BB962C8B-B14F-4D97-AF65-F5344CB8AC3E}">
        <p14:creationId xmlns:p14="http://schemas.microsoft.com/office/powerpoint/2010/main" val="3613168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0"/>
            <a:ext cx="9274002" cy="6857999"/>
          </a:xfrm>
        </p:spPr>
        <p:txBody>
          <a:bodyPr>
            <a:normAutofit lnSpcReduction="10000"/>
          </a:bodyPr>
          <a:lstStyle/>
          <a:p>
            <a:r>
              <a:rPr lang="es-AR" sz="2800" dirty="0" smtClean="0">
                <a:solidFill>
                  <a:srgbClr val="FF0000"/>
                </a:solidFill>
              </a:rPr>
              <a:t>Investigación</a:t>
            </a:r>
            <a:r>
              <a:rPr lang="es-AR" sz="2800" dirty="0" smtClean="0"/>
              <a:t>: Incidencia de las condiciones ambientales en la salud del trabajador ciruja del </a:t>
            </a:r>
            <a:r>
              <a:rPr lang="es-AR" sz="2800" dirty="0" err="1" smtClean="0"/>
              <a:t>Volcadero</a:t>
            </a:r>
            <a:r>
              <a:rPr lang="es-AR" sz="2800" dirty="0" smtClean="0"/>
              <a:t> Municipal de Paraná.</a:t>
            </a:r>
          </a:p>
          <a:p>
            <a:endParaRPr lang="es-AR" sz="2800" dirty="0"/>
          </a:p>
          <a:p>
            <a:r>
              <a:rPr lang="es-AR" sz="2800" smtClean="0">
                <a:solidFill>
                  <a:srgbClr val="FF0000"/>
                </a:solidFill>
              </a:rPr>
              <a:t>Hipótesis sustantiva</a:t>
            </a:r>
            <a:r>
              <a:rPr lang="es-AR" sz="2800" smtClean="0"/>
              <a:t>: </a:t>
            </a:r>
            <a:r>
              <a:rPr lang="es-AR" sz="2800" dirty="0" smtClean="0"/>
              <a:t>el trabajador ciruja se desempeña en un medio ambiente agresivo por la carga de contaminantes presentes en agua, aire y suelo, y en condiciones de extrema precariedad por lo tanto es de esperara incidencia de enfermedades relacionadas (</a:t>
            </a:r>
            <a:r>
              <a:rPr lang="es-AR" sz="2800" dirty="0" err="1" smtClean="0"/>
              <a:t>broncoespamos</a:t>
            </a:r>
            <a:r>
              <a:rPr lang="es-AR" sz="2800" dirty="0" smtClean="0"/>
              <a:t> y catarros, hipertensión arterial, </a:t>
            </a:r>
            <a:r>
              <a:rPr lang="es-AR" sz="2800" dirty="0" err="1" smtClean="0"/>
              <a:t>piodermitis</a:t>
            </a:r>
            <a:r>
              <a:rPr lang="es-AR" sz="2800" dirty="0" smtClean="0"/>
              <a:t>, parasitosis, desnutrición, hepatopatías, traumatismos, diarreas, enfermedades </a:t>
            </a:r>
            <a:r>
              <a:rPr lang="es-AR" sz="2800" dirty="0" err="1" smtClean="0"/>
              <a:t>virósicas</a:t>
            </a:r>
            <a:r>
              <a:rPr lang="es-AR" sz="2800" dirty="0" smtClean="0"/>
              <a:t> y </a:t>
            </a:r>
            <a:r>
              <a:rPr lang="es-AR" sz="2800" dirty="0" err="1" smtClean="0"/>
              <a:t>escabiosis</a:t>
            </a:r>
            <a:r>
              <a:rPr lang="es-AR" sz="2800" dirty="0" smtClean="0"/>
              <a:t>. </a:t>
            </a:r>
          </a:p>
          <a:p>
            <a:r>
              <a:rPr lang="es-AR" sz="2800" dirty="0" err="1" smtClean="0">
                <a:solidFill>
                  <a:srgbClr val="FF0000"/>
                </a:solidFill>
              </a:rPr>
              <a:t>Operativación</a:t>
            </a:r>
            <a:r>
              <a:rPr lang="es-AR" sz="2800" dirty="0" smtClean="0">
                <a:solidFill>
                  <a:srgbClr val="FF0000"/>
                </a:solidFill>
              </a:rPr>
              <a:t> en Hipótesis de trabajo</a:t>
            </a:r>
            <a:r>
              <a:rPr lang="es-AR" sz="2800" dirty="0" smtClean="0"/>
              <a:t>: las percepciones sobre los distintos tipos de enfermedades  comparadas con un grupo testigo. </a:t>
            </a:r>
            <a:endParaRPr lang="es-AR" sz="2800" dirty="0"/>
          </a:p>
        </p:txBody>
      </p:sp>
    </p:spTree>
    <p:extLst>
      <p:ext uri="{BB962C8B-B14F-4D97-AF65-F5344CB8AC3E}">
        <p14:creationId xmlns:p14="http://schemas.microsoft.com/office/powerpoint/2010/main" val="2027122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73162" y="-104172"/>
            <a:ext cx="8596668" cy="6962172"/>
          </a:xfrm>
        </p:spPr>
        <p:txBody>
          <a:bodyPr>
            <a:noAutofit/>
          </a:bodyPr>
          <a:lstStyle/>
          <a:p>
            <a:pPr marL="0" indent="0">
              <a:buNone/>
            </a:pPr>
            <a:r>
              <a:rPr lang="es-AR" sz="2400" dirty="0" smtClean="0">
                <a:solidFill>
                  <a:srgbClr val="FF0000"/>
                </a:solidFill>
              </a:rPr>
              <a:t>Investigación</a:t>
            </a:r>
            <a:r>
              <a:rPr lang="es-AR" sz="2400" dirty="0" smtClean="0"/>
              <a:t>: Detección de </a:t>
            </a:r>
            <a:r>
              <a:rPr lang="es-AR" sz="2400" dirty="0" err="1" smtClean="0"/>
              <a:t>Escherichia</a:t>
            </a:r>
            <a:r>
              <a:rPr lang="es-AR" sz="2400" dirty="0" smtClean="0"/>
              <a:t> </a:t>
            </a:r>
            <a:r>
              <a:rPr lang="es-AR" sz="2400" dirty="0" err="1" smtClean="0"/>
              <a:t>coli</a:t>
            </a:r>
            <a:r>
              <a:rPr lang="es-AR" sz="2400" dirty="0" smtClean="0"/>
              <a:t> 0157:H7 en aguas abiertas, heces y rumen de bovinos en las proximidades de casco urbano. </a:t>
            </a:r>
          </a:p>
          <a:p>
            <a:pPr marL="0" indent="0">
              <a:buNone/>
            </a:pPr>
            <a:r>
              <a:rPr lang="es-AR" sz="2400" dirty="0" smtClean="0">
                <a:solidFill>
                  <a:srgbClr val="FF0000"/>
                </a:solidFill>
              </a:rPr>
              <a:t>Conocimientos previos</a:t>
            </a:r>
            <a:r>
              <a:rPr lang="es-AR" sz="2400" dirty="0" smtClean="0"/>
              <a:t>: Los conocimientos previos ponen de manifiesto que el agua juega un papel relevante en la cadena infectiva. Se considera un vehículo potencial en al contaminación de las hortalizas. Se considera que el agua  potable en áreas de cría  intensiva de ganado se considera un factor de riesgo en aumento para la difusión de las infecciones. </a:t>
            </a:r>
          </a:p>
          <a:p>
            <a:pPr marL="0" indent="0">
              <a:buNone/>
            </a:pPr>
            <a:r>
              <a:rPr lang="es-AR" sz="2400" dirty="0" smtClean="0">
                <a:solidFill>
                  <a:srgbClr val="FF0000"/>
                </a:solidFill>
              </a:rPr>
              <a:t>Objetivo</a:t>
            </a:r>
            <a:r>
              <a:rPr lang="es-AR" sz="2400" dirty="0" smtClean="0"/>
              <a:t>: aportar al conocimiento del rol del agua en la diseminación de cepas desde el reservorio animal al hombre, y su papel en el mantenimiento de la colonización de éste.</a:t>
            </a:r>
          </a:p>
          <a:p>
            <a:pPr marL="0" indent="0">
              <a:buNone/>
            </a:pPr>
            <a:r>
              <a:rPr lang="es-AR" sz="2400" dirty="0" smtClean="0">
                <a:solidFill>
                  <a:srgbClr val="FF0000"/>
                </a:solidFill>
              </a:rPr>
              <a:t>Hipótesis</a:t>
            </a:r>
            <a:r>
              <a:rPr lang="es-AR" sz="2400" dirty="0" smtClean="0"/>
              <a:t>: Se espera encontrar E </a:t>
            </a:r>
            <a:r>
              <a:rPr lang="es-AR" sz="2400" dirty="0" err="1" smtClean="0"/>
              <a:t>coli</a:t>
            </a:r>
            <a:r>
              <a:rPr lang="es-AR" sz="2400" dirty="0" smtClean="0"/>
              <a:t>  en el agua si se encuentra en heces y rumen de bovinos debido al carácter de vehículo del agua. </a:t>
            </a:r>
            <a:endParaRPr lang="es-AR" sz="2400" dirty="0"/>
          </a:p>
        </p:txBody>
      </p:sp>
    </p:spTree>
    <p:extLst>
      <p:ext uri="{BB962C8B-B14F-4D97-AF65-F5344CB8AC3E}">
        <p14:creationId xmlns:p14="http://schemas.microsoft.com/office/powerpoint/2010/main" val="3884086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439839"/>
            <a:ext cx="8596668" cy="5601524"/>
          </a:xfrm>
        </p:spPr>
        <p:txBody>
          <a:bodyPr>
            <a:normAutofit/>
          </a:bodyPr>
          <a:lstStyle/>
          <a:p>
            <a:r>
              <a:rPr lang="es-AR" sz="6000" dirty="0" smtClean="0"/>
              <a:t>Tentativa de explicación de los hechos y fenómenos que se van a estudiar</a:t>
            </a:r>
            <a:endParaRPr lang="es-AR" sz="6000" dirty="0"/>
          </a:p>
        </p:txBody>
      </p:sp>
    </p:spTree>
    <p:extLst>
      <p:ext uri="{BB962C8B-B14F-4D97-AF65-F5344CB8AC3E}">
        <p14:creationId xmlns:p14="http://schemas.microsoft.com/office/powerpoint/2010/main" val="2595050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0" y="127323"/>
            <a:ext cx="11007524" cy="6730677"/>
          </a:xfrm>
        </p:spPr>
        <p:txBody>
          <a:bodyPr>
            <a:noAutofit/>
          </a:bodyPr>
          <a:lstStyle/>
          <a:p>
            <a:r>
              <a:rPr lang="es-AR" sz="2800" dirty="0" smtClean="0">
                <a:solidFill>
                  <a:srgbClr val="FF0000"/>
                </a:solidFill>
              </a:rPr>
              <a:t>Investigación</a:t>
            </a:r>
            <a:r>
              <a:rPr lang="es-AR" sz="2800" dirty="0" smtClean="0"/>
              <a:t>: Evaluación de la fertilidad </a:t>
            </a:r>
            <a:r>
              <a:rPr lang="es-AR" sz="2800" dirty="0" err="1" smtClean="0"/>
              <a:t>fosfotada</a:t>
            </a:r>
            <a:r>
              <a:rPr lang="es-AR" sz="2800" dirty="0" smtClean="0"/>
              <a:t> de los suelos para los principales cultivos extensivos de Entre Ríos.</a:t>
            </a:r>
          </a:p>
          <a:p>
            <a:r>
              <a:rPr lang="es-AR" sz="2800" dirty="0" smtClean="0">
                <a:solidFill>
                  <a:srgbClr val="FF0000"/>
                </a:solidFill>
              </a:rPr>
              <a:t>Objetivo:</a:t>
            </a:r>
            <a:r>
              <a:rPr lang="es-AR" sz="2800" dirty="0" smtClean="0"/>
              <a:t> Obtener un método de evaluación de la disponibilidad de fósforo de los suelos que permita establecer el nivel crítico y la dosis de recomendación para los principales cultivos extensivos de Entre Ríos, a partir de análisis de suelo que contemplen los factores intensidad, cantidad y capacidad amortiguadora de P. </a:t>
            </a:r>
          </a:p>
          <a:p>
            <a:endParaRPr lang="es-AR" sz="2800" dirty="0"/>
          </a:p>
          <a:p>
            <a:r>
              <a:rPr lang="es-AR" sz="2800" dirty="0" smtClean="0">
                <a:solidFill>
                  <a:srgbClr val="FF0000"/>
                </a:solidFill>
              </a:rPr>
              <a:t>Hipótesis</a:t>
            </a:r>
            <a:r>
              <a:rPr lang="es-AR" sz="2800" dirty="0" smtClean="0"/>
              <a:t>: el factor de absorción de los suelos tiene efecto sobre los mecanismos de extracción de los índices químicos de disponibilidad y sobre la absorción de fósforo por las plantas. Por lo cual, tanto el nivel crítico como la dosis de recomendación varían con el factor capacidad amortiguadora de fosfatos. </a:t>
            </a:r>
            <a:endParaRPr lang="es-AR" sz="2800" dirty="0"/>
          </a:p>
        </p:txBody>
      </p:sp>
    </p:spTree>
    <p:extLst>
      <p:ext uri="{BB962C8B-B14F-4D97-AF65-F5344CB8AC3E}">
        <p14:creationId xmlns:p14="http://schemas.microsoft.com/office/powerpoint/2010/main" val="20159161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 y="0"/>
            <a:ext cx="9062977" cy="6858000"/>
          </a:xfrm>
          <a:prstGeom prst="rect">
            <a:avLst/>
          </a:prstGeom>
        </p:spPr>
      </p:pic>
    </p:spTree>
    <p:extLst>
      <p:ext uri="{BB962C8B-B14F-4D97-AF65-F5344CB8AC3E}">
        <p14:creationId xmlns:p14="http://schemas.microsoft.com/office/powerpoint/2010/main" val="2510685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6600" dirty="0" smtClean="0"/>
              <a:t>Hipótesis: </a:t>
            </a:r>
            <a:endParaRPr lang="es-AR" sz="6600" dirty="0"/>
          </a:p>
        </p:txBody>
      </p:sp>
      <p:sp>
        <p:nvSpPr>
          <p:cNvPr id="3" name="Marcador de contenido 2"/>
          <p:cNvSpPr>
            <a:spLocks noGrp="1"/>
          </p:cNvSpPr>
          <p:nvPr>
            <p:ph idx="1"/>
          </p:nvPr>
        </p:nvSpPr>
        <p:spPr/>
        <p:txBody>
          <a:bodyPr>
            <a:normAutofit/>
          </a:bodyPr>
          <a:lstStyle/>
          <a:p>
            <a:r>
              <a:rPr lang="es-AR" sz="5400" dirty="0" smtClean="0"/>
              <a:t>Es una afirmación que se postula después del planteamiento del problema</a:t>
            </a:r>
            <a:endParaRPr lang="es-AR" sz="5400" dirty="0"/>
          </a:p>
        </p:txBody>
      </p:sp>
    </p:spTree>
    <p:extLst>
      <p:ext uri="{BB962C8B-B14F-4D97-AF65-F5344CB8AC3E}">
        <p14:creationId xmlns:p14="http://schemas.microsoft.com/office/powerpoint/2010/main" val="3055218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625033"/>
            <a:ext cx="8596668" cy="5416329"/>
          </a:xfrm>
        </p:spPr>
        <p:txBody>
          <a:bodyPr>
            <a:normAutofit/>
          </a:bodyPr>
          <a:lstStyle/>
          <a:p>
            <a:r>
              <a:rPr lang="es-AR" sz="6600" dirty="0" smtClean="0"/>
              <a:t>Se mantiene o se rectifica  una vez obtenidos los resultados</a:t>
            </a:r>
            <a:endParaRPr lang="es-AR" sz="6600" dirty="0"/>
          </a:p>
        </p:txBody>
      </p:sp>
    </p:spTree>
    <p:extLst>
      <p:ext uri="{BB962C8B-B14F-4D97-AF65-F5344CB8AC3E}">
        <p14:creationId xmlns:p14="http://schemas.microsoft.com/office/powerpoint/2010/main" val="260994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92597"/>
            <a:ext cx="8596668" cy="5948765"/>
          </a:xfrm>
        </p:spPr>
        <p:txBody>
          <a:bodyPr>
            <a:normAutofit/>
          </a:bodyPr>
          <a:lstStyle/>
          <a:p>
            <a:r>
              <a:rPr lang="es-AR" sz="8800" dirty="0" err="1" smtClean="0"/>
              <a:t>Falsacionismo</a:t>
            </a:r>
            <a:r>
              <a:rPr lang="es-AR" sz="8800" dirty="0" smtClean="0"/>
              <a:t> ingenuo</a:t>
            </a:r>
          </a:p>
          <a:p>
            <a:r>
              <a:rPr lang="es-AR" sz="8800" dirty="0" err="1" smtClean="0"/>
              <a:t>Falsacionismo</a:t>
            </a:r>
            <a:r>
              <a:rPr lang="es-AR" sz="8800" dirty="0" smtClean="0"/>
              <a:t> complejo</a:t>
            </a:r>
            <a:endParaRPr lang="es-AR" sz="8800" dirty="0"/>
          </a:p>
        </p:txBody>
      </p:sp>
    </p:spTree>
    <p:extLst>
      <p:ext uri="{BB962C8B-B14F-4D97-AF65-F5344CB8AC3E}">
        <p14:creationId xmlns:p14="http://schemas.microsoft.com/office/powerpoint/2010/main" val="3315570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73621"/>
            <a:ext cx="8596668" cy="5867742"/>
          </a:xfrm>
        </p:spPr>
        <p:txBody>
          <a:bodyPr>
            <a:normAutofit/>
          </a:bodyPr>
          <a:lstStyle/>
          <a:p>
            <a:r>
              <a:rPr lang="es-AR" sz="5400" dirty="0" smtClean="0"/>
              <a:t>Son enunciados que se toman como verdaderos provisoriamente y que deberán ser confrontados con la realidad a través de sus consecuencias. </a:t>
            </a:r>
            <a:endParaRPr lang="es-AR" sz="5400" dirty="0"/>
          </a:p>
        </p:txBody>
      </p:sp>
    </p:spTree>
    <p:extLst>
      <p:ext uri="{BB962C8B-B14F-4D97-AF65-F5344CB8AC3E}">
        <p14:creationId xmlns:p14="http://schemas.microsoft.com/office/powerpoint/2010/main" val="2931209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0"/>
            <a:ext cx="8596668" cy="6713316"/>
          </a:xfrm>
        </p:spPr>
        <p:txBody>
          <a:bodyPr>
            <a:noAutofit/>
          </a:bodyPr>
          <a:lstStyle/>
          <a:p>
            <a:r>
              <a:rPr lang="es-AR" sz="6000" dirty="0" smtClean="0"/>
              <a:t>Las </a:t>
            </a:r>
            <a:r>
              <a:rPr lang="es-AR" sz="6000" dirty="0" smtClean="0">
                <a:solidFill>
                  <a:srgbClr val="FF0000"/>
                </a:solidFill>
              </a:rPr>
              <a:t>hipótesis</a:t>
            </a:r>
            <a:r>
              <a:rPr lang="es-AR" sz="6000" dirty="0" smtClean="0"/>
              <a:t> </a:t>
            </a:r>
            <a:r>
              <a:rPr lang="es-AR" sz="6000" dirty="0" smtClean="0">
                <a:solidFill>
                  <a:srgbClr val="FF0000"/>
                </a:solidFill>
              </a:rPr>
              <a:t>salen de los conocimientos ya probados</a:t>
            </a:r>
            <a:r>
              <a:rPr lang="es-AR" sz="6000" dirty="0" smtClean="0"/>
              <a:t> acerca del objeto (la teoría previa que va a conformar el </a:t>
            </a:r>
            <a:r>
              <a:rPr lang="es-AR" sz="6000" dirty="0" smtClean="0">
                <a:solidFill>
                  <a:srgbClr val="FF0000"/>
                </a:solidFill>
              </a:rPr>
              <a:t>Marco teórico </a:t>
            </a:r>
            <a:r>
              <a:rPr lang="es-AR" sz="6000" dirty="0" smtClean="0"/>
              <a:t>en la investigación)</a:t>
            </a:r>
            <a:endParaRPr lang="es-AR" sz="6000" dirty="0"/>
          </a:p>
        </p:txBody>
      </p:sp>
    </p:spTree>
    <p:extLst>
      <p:ext uri="{BB962C8B-B14F-4D97-AF65-F5344CB8AC3E}">
        <p14:creationId xmlns:p14="http://schemas.microsoft.com/office/powerpoint/2010/main" val="2659674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599"/>
            <a:ext cx="8596668" cy="1566441"/>
          </a:xfrm>
        </p:spPr>
        <p:txBody>
          <a:bodyPr>
            <a:noAutofit/>
          </a:bodyPr>
          <a:lstStyle/>
          <a:p>
            <a:r>
              <a:rPr lang="es-AR" sz="5400" dirty="0" smtClean="0"/>
              <a:t>Condición imprescindible de una hipótesis: </a:t>
            </a:r>
            <a:endParaRPr lang="es-AR" sz="5400" dirty="0"/>
          </a:p>
        </p:txBody>
      </p:sp>
      <p:sp>
        <p:nvSpPr>
          <p:cNvPr id="3" name="Marcador de contenido 2"/>
          <p:cNvSpPr>
            <a:spLocks noGrp="1"/>
          </p:cNvSpPr>
          <p:nvPr>
            <p:ph idx="1"/>
          </p:nvPr>
        </p:nvSpPr>
        <p:spPr>
          <a:xfrm>
            <a:off x="677334" y="2291787"/>
            <a:ext cx="8596668" cy="4294208"/>
          </a:xfrm>
        </p:spPr>
        <p:txBody>
          <a:bodyPr>
            <a:noAutofit/>
          </a:bodyPr>
          <a:lstStyle/>
          <a:p>
            <a:r>
              <a:rPr lang="es-AR" sz="6600" dirty="0" smtClean="0"/>
              <a:t>Tiene que poder ser contrastada (corroborada o refutada)</a:t>
            </a:r>
            <a:endParaRPr lang="es-AR" sz="6600" dirty="0"/>
          </a:p>
        </p:txBody>
      </p:sp>
    </p:spTree>
    <p:extLst>
      <p:ext uri="{BB962C8B-B14F-4D97-AF65-F5344CB8AC3E}">
        <p14:creationId xmlns:p14="http://schemas.microsoft.com/office/powerpoint/2010/main" val="3179587248"/>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161</TotalTime>
  <Words>1192</Words>
  <Application>Microsoft Office PowerPoint</Application>
  <PresentationFormat>Panorámica</PresentationFormat>
  <Paragraphs>67</Paragraphs>
  <Slides>31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31</vt:i4>
      </vt:variant>
    </vt:vector>
  </HeadingPairs>
  <TitlesOfParts>
    <vt:vector size="35" baseType="lpstr">
      <vt:lpstr>Arial</vt:lpstr>
      <vt:lpstr>Trebuchet MS</vt:lpstr>
      <vt:lpstr>Wingdings 3</vt:lpstr>
      <vt:lpstr>Faceta</vt:lpstr>
      <vt:lpstr>Teórico 7 Metodología Gestión Ambiental               </vt:lpstr>
      <vt:lpstr>Hipótesis: </vt:lpstr>
      <vt:lpstr>Presentación de PowerPoint</vt:lpstr>
      <vt:lpstr>Hipótesis: </vt:lpstr>
      <vt:lpstr>Presentación de PowerPoint</vt:lpstr>
      <vt:lpstr>Presentación de PowerPoint</vt:lpstr>
      <vt:lpstr>Presentación de PowerPoint</vt:lpstr>
      <vt:lpstr>Presentación de PowerPoint</vt:lpstr>
      <vt:lpstr>Condición imprescindible de una hipótesis: </vt:lpstr>
      <vt:lpstr>Presentación de PowerPoint</vt:lpstr>
      <vt:lpstr>Hipótesis según lógica de investigación: </vt:lpstr>
      <vt:lpstr>Las hipótesis serán diferentes según el tipo de investigación:   </vt:lpstr>
      <vt:lpstr>Oraciones tópicas: </vt:lpstr>
      <vt:lpstr>Presentación de PowerPoint</vt:lpstr>
      <vt:lpstr>Presentación de PowerPoint</vt:lpstr>
      <vt:lpstr>Presentación de PowerPoint</vt:lpstr>
      <vt:lpstr>Presentación de PowerPoint</vt:lpstr>
      <vt:lpstr>Hipótesis sustantiva: hipótesis nuclear o central. Deriva de la teoría previa. </vt:lpstr>
      <vt:lpstr>Hipótesis sustantiva: como es teórica no puede confrontarse directamente con los hechos: deben deducirse hipótesis contrastables. </vt:lpstr>
      <vt:lpstr>Las predicciones que se derivan de la hipótesis sustantiva se denominan Hipótesis de trabajo.</vt:lpstr>
      <vt:lpstr>Las hipótesis de trabajo son las que se pueden contrastar directamente</vt:lpstr>
      <vt:lpstr>Las hipótesis de trabajo traducen en enunciados observacionales los contenidos generales de la hipótesis sustantiva.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Cuenta Microsoft</cp:lastModifiedBy>
  <cp:revision>20</cp:revision>
  <dcterms:created xsi:type="dcterms:W3CDTF">2020-05-19T12:59:03Z</dcterms:created>
  <dcterms:modified xsi:type="dcterms:W3CDTF">2020-05-19T19:29:50Z</dcterms:modified>
</cp:coreProperties>
</file>