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6" r:id="rId11"/>
    <p:sldId id="276" r:id="rId12"/>
    <p:sldId id="267" r:id="rId13"/>
    <p:sldId id="268" r:id="rId14"/>
    <p:sldId id="270" r:id="rId15"/>
    <p:sldId id="275" r:id="rId16"/>
    <p:sldId id="271" r:id="rId17"/>
    <p:sldId id="273" r:id="rId18"/>
    <p:sldId id="274"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44" autoAdjust="0"/>
    <p:restoredTop sz="94660"/>
  </p:normalViewPr>
  <p:slideViewPr>
    <p:cSldViewPr snapToGrid="0">
      <p:cViewPr varScale="1">
        <p:scale>
          <a:sx n="69" d="100"/>
          <a:sy n="69" d="100"/>
        </p:scale>
        <p:origin x="368"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rot="10800000">
              <a:off x="0" y="0"/>
              <a:ext cx="842596" cy="5666154"/>
            </a:xfrm>
            <a:prstGeom prst="triangle">
              <a:avLst>
                <a:gd name="adj" fmla="val 10000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lumMod val="75000"/>
                  </a:schemeClr>
                </a:solidFill>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6/2/2021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6/2/2021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6/2/2021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6/2/2021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6/2/2021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6/2/2021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‹Nº›</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42A54C80-263E-416B-A8E0-580EDEADCBDC}" type="datetimeFigureOut">
              <a:rPr lang="en-US" dirty="0"/>
              <a:t>6/2/2021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19954A3-9DFD-4C44-94BA-B95130A3BA1C}" type="slidenum">
              <a:rPr lang="en-US" dirty="0"/>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6/2/2021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42A54C80-263E-416B-A8E0-580EDEADCBDC}" type="datetimeFigureOut">
              <a:rPr lang="en-US" dirty="0"/>
              <a:t>6/2/2021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6/2/2021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6/2/2021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6/2/2021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42A54C80-263E-416B-A8E0-580EDEADCBDC}" type="datetimeFigureOut">
              <a:rPr lang="en-US" dirty="0"/>
              <a:t>6/2/2021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‹Nº›</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dirty="0"/>
              <a:pPr/>
              <a:t>6/2/2021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29" name="Group 28"/>
          <p:cNvGrpSpPr/>
          <p:nvPr/>
        </p:nvGrpSpPr>
        <p:grpSpPr>
          <a:xfrm>
            <a:off x="0" y="-8467"/>
            <a:ext cx="12192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0" y="4013200"/>
              <a:ext cx="448733" cy="2844800"/>
            </a:xfrm>
            <a:prstGeom prst="triangle">
              <a:avLst>
                <a:gd name="adj" fmla="val 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6/2/2021</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lumMod val="75000"/>
                  </a:schemeClr>
                </a:solidFill>
              </a:defRPr>
            </a:lvl1pPr>
          </a:lstStyle>
          <a:p>
            <a:fld id="{D57F1E4F-1CFF-5643-939E-217C01CDF565}" type="slidenum">
              <a:rPr lang="en-US" dirty="0"/>
              <a:pPr/>
              <a:t>‹Nº›</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5" r:id="rId2"/>
    <p:sldLayoutId id="2147483651" r:id="rId3"/>
    <p:sldLayoutId id="2147483666" r:id="rId4"/>
    <p:sldLayoutId id="2147483653" r:id="rId5"/>
    <p:sldLayoutId id="2147483654" r:id="rId6"/>
    <p:sldLayoutId id="2147483655" r:id="rId7"/>
    <p:sldLayoutId id="2147483667" r:id="rId8"/>
    <p:sldLayoutId id="2147483657" r:id="rId9"/>
    <p:sldLayoutId id="2147483660" r:id="rId10"/>
    <p:sldLayoutId id="2147483661" r:id="rId11"/>
    <p:sldLayoutId id="2147483662" r:id="rId12"/>
    <p:sldLayoutId id="2147483663" r:id="rId13"/>
    <p:sldLayoutId id="2147483664" r:id="rId14"/>
    <p:sldLayoutId id="2147483668" r:id="rId15"/>
    <p:sldLayoutId id="2147483659" r:id="rId16"/>
  </p:sldLayoutIdLst>
  <p:txStyles>
    <p:titleStyle>
      <a:lvl1pPr algn="l" defTabSz="457200" rtl="0" eaLnBrk="1" latinLnBrk="0" hangingPunct="1">
        <a:spcBef>
          <a:spcPct val="0"/>
        </a:spcBef>
        <a:buNone/>
        <a:defRPr sz="3600" kern="1200">
          <a:solidFill>
            <a:schemeClr val="accent1">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lumMod val="75000"/>
          </a:schemeClr>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lumMod val="75000"/>
          </a:schemeClr>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507067" y="2404534"/>
            <a:ext cx="5460892" cy="1646302"/>
          </a:xfrm>
        </p:spPr>
        <p:txBody>
          <a:bodyPr/>
          <a:lstStyle/>
          <a:p>
            <a:r>
              <a:rPr lang="es-AR" dirty="0" smtClean="0"/>
              <a:t>TEÓRICO 5</a:t>
            </a:r>
            <a:endParaRPr lang="es-AR" dirty="0"/>
          </a:p>
        </p:txBody>
      </p:sp>
    </p:spTree>
    <p:extLst>
      <p:ext uri="{BB962C8B-B14F-4D97-AF65-F5344CB8AC3E}">
        <p14:creationId xmlns:p14="http://schemas.microsoft.com/office/powerpoint/2010/main" val="17910624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4" y="609600"/>
            <a:ext cx="8596668" cy="675190"/>
          </a:xfrm>
        </p:spPr>
        <p:txBody>
          <a:bodyPr/>
          <a:lstStyle/>
          <a:p>
            <a:r>
              <a:rPr lang="es-AR" dirty="0" smtClean="0"/>
              <a:t>           MARCO TEÓRICO</a:t>
            </a:r>
            <a:endParaRPr lang="es-AR" dirty="0"/>
          </a:p>
        </p:txBody>
      </p:sp>
      <p:sp>
        <p:nvSpPr>
          <p:cNvPr id="3" name="Marcador de contenido 2"/>
          <p:cNvSpPr>
            <a:spLocks noGrp="1"/>
          </p:cNvSpPr>
          <p:nvPr>
            <p:ph idx="1"/>
          </p:nvPr>
        </p:nvSpPr>
        <p:spPr>
          <a:xfrm>
            <a:off x="677334" y="1284791"/>
            <a:ext cx="8596668" cy="4756572"/>
          </a:xfrm>
        </p:spPr>
        <p:txBody>
          <a:bodyPr/>
          <a:lstStyle/>
          <a:p>
            <a:r>
              <a:rPr lang="es-AR" sz="3200" dirty="0" smtClean="0"/>
              <a:t>ANTECEDENTES (REVISIÓN DE LA LITERATURA CIENTÍFICA PERTINENTE, QUÉ SE SABE SOBRE EL TEMA) Y LA TEORÍA CON LA QUE VAMOS A TRABAJAR</a:t>
            </a:r>
            <a:r>
              <a:rPr lang="es-AR" dirty="0" smtClean="0"/>
              <a:t>. </a:t>
            </a:r>
            <a:endParaRPr lang="es-AR" dirty="0"/>
          </a:p>
        </p:txBody>
      </p:sp>
    </p:spTree>
    <p:extLst>
      <p:ext uri="{BB962C8B-B14F-4D97-AF65-F5344CB8AC3E}">
        <p14:creationId xmlns:p14="http://schemas.microsoft.com/office/powerpoint/2010/main" val="9517836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Marcador de contenido 4"/>
          <p:cNvPicPr>
            <a:picLocks noGrp="1" noChangeAspect="1"/>
          </p:cNvPicPr>
          <p:nvPr>
            <p:ph idx="1"/>
          </p:nvPr>
        </p:nvPicPr>
        <p:blipFill>
          <a:blip r:embed="rId2"/>
          <a:stretch>
            <a:fillRect/>
          </a:stretch>
        </p:blipFill>
        <p:spPr>
          <a:xfrm>
            <a:off x="2083444" y="0"/>
            <a:ext cx="6447098" cy="6857999"/>
          </a:xfrm>
          <a:prstGeom prst="rect">
            <a:avLst/>
          </a:prstGeom>
        </p:spPr>
      </p:pic>
      <p:sp>
        <p:nvSpPr>
          <p:cNvPr id="7" name="Cerrar corchete 6"/>
          <p:cNvSpPr/>
          <p:nvPr/>
        </p:nvSpPr>
        <p:spPr>
          <a:xfrm>
            <a:off x="8252749" y="2569580"/>
            <a:ext cx="393539" cy="4201610"/>
          </a:xfrm>
          <a:prstGeom prst="rightBracket">
            <a:avLst/>
          </a:prstGeom>
          <a:ln w="762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s-AR"/>
          </a:p>
        </p:txBody>
      </p:sp>
    </p:spTree>
    <p:extLst>
      <p:ext uri="{BB962C8B-B14F-4D97-AF65-F5344CB8AC3E}">
        <p14:creationId xmlns:p14="http://schemas.microsoft.com/office/powerpoint/2010/main" val="2728782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a:blip r:embed="rId2"/>
          <a:stretch>
            <a:fillRect/>
          </a:stretch>
        </p:blipFill>
        <p:spPr>
          <a:xfrm>
            <a:off x="1169043" y="0"/>
            <a:ext cx="9988952" cy="6858000"/>
          </a:xfrm>
          <a:prstGeom prst="rect">
            <a:avLst/>
          </a:prstGeom>
        </p:spPr>
      </p:pic>
    </p:spTree>
    <p:extLst>
      <p:ext uri="{BB962C8B-B14F-4D97-AF65-F5344CB8AC3E}">
        <p14:creationId xmlns:p14="http://schemas.microsoft.com/office/powerpoint/2010/main" val="22743818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AR" dirty="0" smtClean="0"/>
              <a:t>El problema determina el propósito de la investigación</a:t>
            </a:r>
            <a:endParaRPr lang="es-AR" dirty="0"/>
          </a:p>
        </p:txBody>
      </p:sp>
      <p:sp>
        <p:nvSpPr>
          <p:cNvPr id="3" name="Marcador de contenido 2"/>
          <p:cNvSpPr>
            <a:spLocks noGrp="1"/>
          </p:cNvSpPr>
          <p:nvPr>
            <p:ph idx="1"/>
          </p:nvPr>
        </p:nvSpPr>
        <p:spPr/>
        <p:txBody>
          <a:bodyPr/>
          <a:lstStyle/>
          <a:p>
            <a:r>
              <a:rPr lang="es-AR" dirty="0" smtClean="0"/>
              <a:t>DE PRIMER GRADO O DE CONSTATACIÓN: CONSTATAR PRESENCIA O AUSENCIA DE FENÓMENO</a:t>
            </a:r>
          </a:p>
          <a:p>
            <a:r>
              <a:rPr lang="es-AR" dirty="0" smtClean="0"/>
              <a:t>DE SEGUNDO GRADO O DE RELACIÓN CAUSAL: PROPONEN UNA RELACIÓN CAUSA-EFECTO.</a:t>
            </a:r>
          </a:p>
          <a:p>
            <a:r>
              <a:rPr lang="es-AR" dirty="0" smtClean="0"/>
              <a:t>DE TERCER GRADO O DE CORRELACIÓN: PLANTEAN LA ASOCIACIÓN ENTRE VARIABLES. </a:t>
            </a:r>
            <a:endParaRPr lang="es-AR" dirty="0"/>
          </a:p>
        </p:txBody>
      </p:sp>
    </p:spTree>
    <p:extLst>
      <p:ext uri="{BB962C8B-B14F-4D97-AF65-F5344CB8AC3E}">
        <p14:creationId xmlns:p14="http://schemas.microsoft.com/office/powerpoint/2010/main" val="21397157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AR" dirty="0" smtClean="0"/>
              <a:t>               OBJETIVO</a:t>
            </a:r>
            <a:endParaRPr lang="es-AR" dirty="0"/>
          </a:p>
        </p:txBody>
      </p:sp>
      <p:sp>
        <p:nvSpPr>
          <p:cNvPr id="3" name="Marcador de contenido 2"/>
          <p:cNvSpPr>
            <a:spLocks noGrp="1"/>
          </p:cNvSpPr>
          <p:nvPr>
            <p:ph idx="1"/>
          </p:nvPr>
        </p:nvSpPr>
        <p:spPr/>
        <p:txBody>
          <a:bodyPr>
            <a:normAutofit/>
          </a:bodyPr>
          <a:lstStyle/>
          <a:p>
            <a:r>
              <a:rPr lang="es-AR" sz="4000" dirty="0" smtClean="0"/>
              <a:t>QUÉ QUIERO CONOCER? PARA RESPONDER A MI PROBLEMA</a:t>
            </a:r>
            <a:endParaRPr lang="es-AR" sz="4000" dirty="0"/>
          </a:p>
        </p:txBody>
      </p:sp>
    </p:spTree>
    <p:extLst>
      <p:ext uri="{BB962C8B-B14F-4D97-AF65-F5344CB8AC3E}">
        <p14:creationId xmlns:p14="http://schemas.microsoft.com/office/powerpoint/2010/main" val="33598052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AR"/>
          </a:p>
        </p:txBody>
      </p:sp>
      <p:pic>
        <p:nvPicPr>
          <p:cNvPr id="4" name="Marcador de contenido 3"/>
          <p:cNvPicPr>
            <a:picLocks noGrp="1" noChangeAspect="1"/>
          </p:cNvPicPr>
          <p:nvPr>
            <p:ph idx="1"/>
          </p:nvPr>
        </p:nvPicPr>
        <p:blipFill>
          <a:blip r:embed="rId2"/>
          <a:stretch>
            <a:fillRect/>
          </a:stretch>
        </p:blipFill>
        <p:spPr>
          <a:xfrm>
            <a:off x="0" y="439839"/>
            <a:ext cx="12026096" cy="2534856"/>
          </a:xfrm>
          <a:prstGeom prst="rect">
            <a:avLst/>
          </a:prstGeom>
        </p:spPr>
      </p:pic>
    </p:spTree>
    <p:extLst>
      <p:ext uri="{BB962C8B-B14F-4D97-AF65-F5344CB8AC3E}">
        <p14:creationId xmlns:p14="http://schemas.microsoft.com/office/powerpoint/2010/main" val="3281778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77334" y="0"/>
            <a:ext cx="8596668" cy="6857999"/>
          </a:xfrm>
        </p:spPr>
        <p:txBody>
          <a:bodyPr/>
          <a:lstStyle/>
          <a:p>
            <a:r>
              <a:rPr lang="es-AR" sz="2400" dirty="0" smtClean="0">
                <a:solidFill>
                  <a:srgbClr val="FF0000"/>
                </a:solidFill>
              </a:rPr>
              <a:t>ATENDIENDO AL GRADO DE GENERALIDAD Y DE COMPLEJIDAD COGNITIVA: </a:t>
            </a:r>
          </a:p>
          <a:p>
            <a:r>
              <a:rPr lang="es-AR" dirty="0" smtClean="0"/>
              <a:t>OBJETIVO GENERALES </a:t>
            </a:r>
          </a:p>
          <a:p>
            <a:r>
              <a:rPr lang="es-AR" dirty="0" smtClean="0"/>
              <a:t>OBJETIVOS ESPECÍFICOS</a:t>
            </a:r>
          </a:p>
          <a:p>
            <a:r>
              <a:rPr lang="es-AR" sz="2400" dirty="0" smtClean="0">
                <a:solidFill>
                  <a:srgbClr val="FF0000"/>
                </a:solidFill>
              </a:rPr>
              <a:t>DE ACUERDO AL CRITERIO DE TEMPORALIDAD:</a:t>
            </a:r>
            <a:r>
              <a:rPr lang="es-AR" sz="2400" dirty="0" smtClean="0"/>
              <a:t> </a:t>
            </a:r>
            <a:endParaRPr lang="es-AR" sz="2400" dirty="0"/>
          </a:p>
          <a:p>
            <a:r>
              <a:rPr lang="es-AR" dirty="0" smtClean="0"/>
              <a:t>OBJETIVOS INMEDIATOS</a:t>
            </a:r>
          </a:p>
          <a:p>
            <a:r>
              <a:rPr lang="es-AR" dirty="0" smtClean="0"/>
              <a:t>OBJETIVOS MEDIATOS</a:t>
            </a:r>
          </a:p>
          <a:p>
            <a:r>
              <a:rPr lang="es-AR" sz="2400" dirty="0" smtClean="0">
                <a:solidFill>
                  <a:srgbClr val="FF0000"/>
                </a:solidFill>
              </a:rPr>
              <a:t>ATENDIENDO A LA NATURALEZA DEL OBJETIVO</a:t>
            </a:r>
            <a:r>
              <a:rPr lang="es-AR" dirty="0" smtClean="0"/>
              <a:t>: </a:t>
            </a:r>
          </a:p>
          <a:p>
            <a:r>
              <a:rPr lang="es-AR" dirty="0" smtClean="0"/>
              <a:t>OBJETIVOS PRIMARIOS</a:t>
            </a:r>
          </a:p>
          <a:p>
            <a:r>
              <a:rPr lang="es-AR" dirty="0" smtClean="0"/>
              <a:t>OBJETIVOS SECUNDARIOS</a:t>
            </a:r>
            <a:endParaRPr lang="es-AR" dirty="0"/>
          </a:p>
        </p:txBody>
      </p:sp>
    </p:spTree>
    <p:extLst>
      <p:ext uri="{BB962C8B-B14F-4D97-AF65-F5344CB8AC3E}">
        <p14:creationId xmlns:p14="http://schemas.microsoft.com/office/powerpoint/2010/main" val="14270738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77334" y="1"/>
            <a:ext cx="8596668" cy="6041362"/>
          </a:xfrm>
        </p:spPr>
        <p:txBody>
          <a:bodyPr>
            <a:normAutofit/>
          </a:bodyPr>
          <a:lstStyle/>
          <a:p>
            <a:r>
              <a:rPr lang="es-AR" sz="2400" dirty="0"/>
              <a:t>· Los objetivos no son meras fórmulas gramaticales sino apuestas al futuro.</a:t>
            </a:r>
          </a:p>
          <a:p>
            <a:r>
              <a:rPr lang="es-AR" sz="2400" dirty="0"/>
              <a:t>· Los objetivos de la investigación deben dar cuenta de la producción de nuevos conocimientos.</a:t>
            </a:r>
          </a:p>
          <a:p>
            <a:r>
              <a:rPr lang="es-AR" sz="2400" dirty="0"/>
              <a:t>· Los objetivos establecen el conocimiento que se espera alcanzar y, fundamentalmente, aquél </a:t>
            </a:r>
            <a:r>
              <a:rPr lang="es-AR" sz="2400" dirty="0" smtClean="0"/>
              <a:t>del que </a:t>
            </a:r>
            <a:r>
              <a:rPr lang="es-AR" sz="2400" dirty="0"/>
              <a:t>nos es imprescindible disponer.</a:t>
            </a:r>
          </a:p>
          <a:p>
            <a:r>
              <a:rPr lang="es-AR" sz="2400" dirty="0"/>
              <a:t>· Los objetivos señalan qué es lo que queremos saber acerca del objeto de estudio o </a:t>
            </a:r>
            <a:r>
              <a:rPr lang="es-AR" sz="2400" dirty="0" smtClean="0"/>
              <a:t>qué cuestiones </a:t>
            </a:r>
            <a:r>
              <a:rPr lang="es-AR" sz="2400" dirty="0"/>
              <a:t>nos proponemos indagar.</a:t>
            </a:r>
          </a:p>
          <a:p>
            <a:r>
              <a:rPr lang="es-AR" sz="2400" dirty="0"/>
              <a:t>· Los objetivos son un elemento clave dentro del proceso pues suponen fijar metas que se han </a:t>
            </a:r>
            <a:r>
              <a:rPr lang="es-AR" sz="2400" dirty="0" smtClean="0"/>
              <a:t>de alcanzar </a:t>
            </a:r>
            <a:r>
              <a:rPr lang="es-AR" sz="2400" dirty="0"/>
              <a:t>mediante el proceso planificado de la investigación.</a:t>
            </a:r>
          </a:p>
        </p:txBody>
      </p:sp>
    </p:spTree>
    <p:extLst>
      <p:ext uri="{BB962C8B-B14F-4D97-AF65-F5344CB8AC3E}">
        <p14:creationId xmlns:p14="http://schemas.microsoft.com/office/powerpoint/2010/main" val="2774050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AR" dirty="0" smtClean="0"/>
              <a:t>Momento lógico (el qué de la investigación)</a:t>
            </a:r>
            <a:endParaRPr lang="es-AR" dirty="0"/>
          </a:p>
        </p:txBody>
      </p:sp>
      <p:sp>
        <p:nvSpPr>
          <p:cNvPr id="3" name="Marcador de contenido 2"/>
          <p:cNvSpPr>
            <a:spLocks noGrp="1"/>
          </p:cNvSpPr>
          <p:nvPr>
            <p:ph idx="1"/>
          </p:nvPr>
        </p:nvSpPr>
        <p:spPr/>
        <p:txBody>
          <a:bodyPr>
            <a:normAutofit/>
          </a:bodyPr>
          <a:lstStyle/>
          <a:p>
            <a:r>
              <a:rPr lang="es-AR" sz="3600" dirty="0" smtClean="0"/>
              <a:t>Tema</a:t>
            </a:r>
          </a:p>
          <a:p>
            <a:r>
              <a:rPr lang="es-AR" sz="3600" dirty="0" smtClean="0"/>
              <a:t>Problema</a:t>
            </a:r>
          </a:p>
          <a:p>
            <a:r>
              <a:rPr lang="es-AR" sz="3600" dirty="0" smtClean="0"/>
              <a:t>Objetivos</a:t>
            </a:r>
          </a:p>
          <a:p>
            <a:r>
              <a:rPr lang="es-AR" sz="3600" dirty="0" smtClean="0"/>
              <a:t>Marco </a:t>
            </a:r>
            <a:r>
              <a:rPr lang="es-AR" sz="3600" dirty="0" smtClean="0"/>
              <a:t>Teórico</a:t>
            </a:r>
          </a:p>
          <a:p>
            <a:r>
              <a:rPr lang="es-ES" sz="3600" smtClean="0"/>
              <a:t>Hipótesis</a:t>
            </a:r>
            <a:endParaRPr lang="es-AR" sz="3600" dirty="0"/>
          </a:p>
        </p:txBody>
      </p:sp>
      <p:sp>
        <p:nvSpPr>
          <p:cNvPr id="5" name="Cerrar llave 4"/>
          <p:cNvSpPr/>
          <p:nvPr/>
        </p:nvSpPr>
        <p:spPr>
          <a:xfrm>
            <a:off x="4884516" y="2160589"/>
            <a:ext cx="405114" cy="2712353"/>
          </a:xfrm>
          <a:prstGeom prst="rightBrace">
            <a:avLst/>
          </a:prstGeom>
          <a:solidFill>
            <a:schemeClr val="tx1"/>
          </a:solidFill>
        </p:spPr>
        <p:style>
          <a:lnRef idx="1">
            <a:schemeClr val="accent1"/>
          </a:lnRef>
          <a:fillRef idx="0">
            <a:schemeClr val="accent1"/>
          </a:fillRef>
          <a:effectRef idx="0">
            <a:schemeClr val="accent1"/>
          </a:effectRef>
          <a:fontRef idx="minor">
            <a:schemeClr val="tx1"/>
          </a:fontRef>
        </p:style>
        <p:txBody>
          <a:bodyPr rtlCol="0" anchor="ctr"/>
          <a:lstStyle/>
          <a:p>
            <a:pPr algn="ctr"/>
            <a:endParaRPr lang="es-AR"/>
          </a:p>
        </p:txBody>
      </p:sp>
      <p:sp>
        <p:nvSpPr>
          <p:cNvPr id="6" name="CuadroTexto 5"/>
          <p:cNvSpPr txBox="1"/>
          <p:nvPr/>
        </p:nvSpPr>
        <p:spPr>
          <a:xfrm>
            <a:off x="5428527" y="1270000"/>
            <a:ext cx="4210077" cy="5016758"/>
          </a:xfrm>
          <a:prstGeom prst="rect">
            <a:avLst/>
          </a:prstGeom>
          <a:noFill/>
        </p:spPr>
        <p:txBody>
          <a:bodyPr wrap="square" rtlCol="0">
            <a:spAutoFit/>
          </a:bodyPr>
          <a:lstStyle/>
          <a:p>
            <a:r>
              <a:rPr lang="es-AR" sz="3200" dirty="0" smtClean="0"/>
              <a:t>Pasos del momento lógico. El Marco teórico se va elaborando desde el primer momento pero en la escritura de algunos tipos del discurso científico se pone después de los otros tres.</a:t>
            </a:r>
            <a:endParaRPr lang="es-AR" sz="3200" dirty="0"/>
          </a:p>
        </p:txBody>
      </p:sp>
    </p:spTree>
    <p:extLst>
      <p:ext uri="{BB962C8B-B14F-4D97-AF65-F5344CB8AC3E}">
        <p14:creationId xmlns:p14="http://schemas.microsoft.com/office/powerpoint/2010/main" val="38183364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a:blip r:embed="rId2"/>
          <a:stretch>
            <a:fillRect/>
          </a:stretch>
        </p:blipFill>
        <p:spPr>
          <a:xfrm>
            <a:off x="2037144" y="0"/>
            <a:ext cx="6215605" cy="6858000"/>
          </a:xfrm>
          <a:prstGeom prst="rect">
            <a:avLst/>
          </a:prstGeom>
        </p:spPr>
      </p:pic>
    </p:spTree>
    <p:extLst>
      <p:ext uri="{BB962C8B-B14F-4D97-AF65-F5344CB8AC3E}">
        <p14:creationId xmlns:p14="http://schemas.microsoft.com/office/powerpoint/2010/main" val="6116381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 name="Marcador de contenido 59"/>
          <p:cNvPicPr>
            <a:picLocks noGrp="1" noChangeAspect="1"/>
          </p:cNvPicPr>
          <p:nvPr>
            <p:ph idx="1"/>
          </p:nvPr>
        </p:nvPicPr>
        <p:blipFill>
          <a:blip r:embed="rId2"/>
          <a:stretch>
            <a:fillRect/>
          </a:stretch>
        </p:blipFill>
        <p:spPr>
          <a:xfrm>
            <a:off x="0" y="0"/>
            <a:ext cx="12083970" cy="6667018"/>
          </a:xfrm>
          <a:prstGeom prst="rect">
            <a:avLst/>
          </a:prstGeom>
        </p:spPr>
      </p:pic>
    </p:spTree>
    <p:extLst>
      <p:ext uri="{BB962C8B-B14F-4D97-AF65-F5344CB8AC3E}">
        <p14:creationId xmlns:p14="http://schemas.microsoft.com/office/powerpoint/2010/main" val="449809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77334" y="625033"/>
            <a:ext cx="8596668" cy="5416329"/>
          </a:xfrm>
        </p:spPr>
        <p:txBody>
          <a:bodyPr>
            <a:normAutofit/>
          </a:bodyPr>
          <a:lstStyle/>
          <a:p>
            <a:r>
              <a:rPr lang="es-AR" sz="3600" dirty="0" smtClean="0"/>
              <a:t>OBSERVAR ES OFRESERSE UN MODELO TEÓRICO DE LO QUE VEMOS, UTILIZANDO LAS REPRESENTACIONES TEÓRICAS QUE TENÍAMOS. LA OBSERVACIÓN </a:t>
            </a:r>
            <a:r>
              <a:rPr lang="es-AR" sz="3600" i="1" u="sng" dirty="0" smtClean="0"/>
              <a:t>ES YA UNA ACTIVIDAD DE CONSTRUCCIÓN TEÓRICA, DE UN MODELO TEÓRICO DEL MUNDO ENTRE OTROS POSIBLES</a:t>
            </a:r>
            <a:r>
              <a:rPr lang="es-AR" sz="3600" dirty="0" smtClean="0"/>
              <a:t>.</a:t>
            </a:r>
            <a:endParaRPr lang="es-AR" sz="3600" dirty="0"/>
          </a:p>
        </p:txBody>
      </p:sp>
    </p:spTree>
    <p:extLst>
      <p:ext uri="{BB962C8B-B14F-4D97-AF65-F5344CB8AC3E}">
        <p14:creationId xmlns:p14="http://schemas.microsoft.com/office/powerpoint/2010/main" val="31523143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77334" y="844953"/>
            <a:ext cx="8596668" cy="5196410"/>
          </a:xfrm>
        </p:spPr>
        <p:txBody>
          <a:bodyPr>
            <a:normAutofit/>
          </a:bodyPr>
          <a:lstStyle/>
          <a:p>
            <a:r>
              <a:rPr lang="es-AR" sz="4800" dirty="0" smtClean="0"/>
              <a:t>LÍMITES DE LA CONCEPCIÓN INDUCTIVISTA.</a:t>
            </a:r>
            <a:endParaRPr lang="es-AR" sz="4800" dirty="0"/>
          </a:p>
        </p:txBody>
      </p:sp>
    </p:spTree>
    <p:extLst>
      <p:ext uri="{BB962C8B-B14F-4D97-AF65-F5344CB8AC3E}">
        <p14:creationId xmlns:p14="http://schemas.microsoft.com/office/powerpoint/2010/main" val="38765470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77334" y="266219"/>
            <a:ext cx="8596668" cy="5775144"/>
          </a:xfrm>
        </p:spPr>
        <p:txBody>
          <a:bodyPr>
            <a:normAutofit/>
          </a:bodyPr>
          <a:lstStyle/>
          <a:p>
            <a:r>
              <a:rPr lang="es-AR" sz="4400" dirty="0" smtClean="0"/>
              <a:t>EN EL MODELO HIPOTÉTICO DEDUCTIVO LA HIPÓTESIS CON QUE COMIENZA LA INVESTIGACIÓN PERTENECE AL ÁMBITO DE LAS IDEAS, ES UN MODELO TEÓRICO </a:t>
            </a:r>
            <a:r>
              <a:rPr lang="es-AR" sz="4400" dirty="0" smtClean="0">
                <a:solidFill>
                  <a:srgbClr val="FF0000"/>
                </a:solidFill>
              </a:rPr>
              <a:t>¿DE DÓNDE SURGEN LAS IDEAS?</a:t>
            </a:r>
            <a:endParaRPr lang="es-AR" sz="4400" dirty="0">
              <a:solidFill>
                <a:srgbClr val="FF0000"/>
              </a:solidFill>
            </a:endParaRPr>
          </a:p>
        </p:txBody>
      </p:sp>
    </p:spTree>
    <p:extLst>
      <p:ext uri="{BB962C8B-B14F-4D97-AF65-F5344CB8AC3E}">
        <p14:creationId xmlns:p14="http://schemas.microsoft.com/office/powerpoint/2010/main" val="23670632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77334" y="844953"/>
            <a:ext cx="8596668" cy="5196410"/>
          </a:xfrm>
        </p:spPr>
        <p:txBody>
          <a:bodyPr>
            <a:normAutofit/>
          </a:bodyPr>
          <a:lstStyle/>
          <a:p>
            <a:r>
              <a:rPr lang="es-AR" sz="4400" dirty="0" smtClean="0"/>
              <a:t>LAS IDEAS DEBEN PERMITIR PLANTEAR PROBLEMAS, ES DECIR UNA PREGUNTA</a:t>
            </a:r>
            <a:endParaRPr lang="es-AR" sz="4400" dirty="0"/>
          </a:p>
        </p:txBody>
      </p:sp>
    </p:spTree>
    <p:extLst>
      <p:ext uri="{BB962C8B-B14F-4D97-AF65-F5344CB8AC3E}">
        <p14:creationId xmlns:p14="http://schemas.microsoft.com/office/powerpoint/2010/main" val="29790985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4" y="609600"/>
            <a:ext cx="8596668" cy="675190"/>
          </a:xfrm>
        </p:spPr>
        <p:txBody>
          <a:bodyPr/>
          <a:lstStyle/>
          <a:p>
            <a:r>
              <a:rPr lang="es-AR" dirty="0" smtClean="0"/>
              <a:t>   PROBLEMA DE INVESTIGACIÓN</a:t>
            </a:r>
            <a:endParaRPr lang="es-AR" dirty="0"/>
          </a:p>
        </p:txBody>
      </p:sp>
      <p:sp>
        <p:nvSpPr>
          <p:cNvPr id="3" name="Marcador de contenido 2"/>
          <p:cNvSpPr>
            <a:spLocks noGrp="1"/>
          </p:cNvSpPr>
          <p:nvPr>
            <p:ph idx="1"/>
          </p:nvPr>
        </p:nvSpPr>
        <p:spPr>
          <a:xfrm>
            <a:off x="677334" y="1284791"/>
            <a:ext cx="8596668" cy="4756572"/>
          </a:xfrm>
        </p:spPr>
        <p:txBody>
          <a:bodyPr>
            <a:normAutofit/>
          </a:bodyPr>
          <a:lstStyle/>
          <a:p>
            <a:r>
              <a:rPr lang="es-AR" sz="3600" dirty="0" smtClean="0"/>
              <a:t>PREGUNTA CONCRETA, DELIMITADA.</a:t>
            </a:r>
          </a:p>
          <a:p>
            <a:r>
              <a:rPr lang="es-AR" sz="3600" dirty="0" smtClean="0"/>
              <a:t>DIFERENCIA CON PROBLEMAS DE LA REALIDAD O PROBLEMAS AMBIENTALES (se trata de un problema cognitivo, de conocimiento)</a:t>
            </a:r>
            <a:endParaRPr lang="es-AR" sz="3600" dirty="0"/>
          </a:p>
        </p:txBody>
      </p:sp>
    </p:spTree>
    <p:extLst>
      <p:ext uri="{BB962C8B-B14F-4D97-AF65-F5344CB8AC3E}">
        <p14:creationId xmlns:p14="http://schemas.microsoft.com/office/powerpoint/2010/main" val="15734651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77334" y="694481"/>
            <a:ext cx="8596668" cy="5346881"/>
          </a:xfrm>
        </p:spPr>
        <p:txBody>
          <a:bodyPr>
            <a:normAutofit/>
          </a:bodyPr>
          <a:lstStyle/>
          <a:p>
            <a:r>
              <a:rPr lang="es-AR" sz="3600" dirty="0" smtClean="0"/>
              <a:t>Pregunta                     construye el objeto de investigación</a:t>
            </a:r>
          </a:p>
          <a:p>
            <a:r>
              <a:rPr lang="es-AR" sz="3600" dirty="0" smtClean="0"/>
              <a:t>Doble naturaleza: teórica y empírica</a:t>
            </a:r>
          </a:p>
          <a:p>
            <a:endParaRPr lang="es-AR" sz="2400" dirty="0"/>
          </a:p>
          <a:p>
            <a:endParaRPr lang="es-AR" sz="2400" dirty="0"/>
          </a:p>
        </p:txBody>
      </p:sp>
      <p:cxnSp>
        <p:nvCxnSpPr>
          <p:cNvPr id="5" name="Conector recto de flecha 4"/>
          <p:cNvCxnSpPr/>
          <p:nvPr/>
        </p:nvCxnSpPr>
        <p:spPr>
          <a:xfrm flipV="1">
            <a:off x="4190036" y="1048473"/>
            <a:ext cx="995423" cy="11575"/>
          </a:xfrm>
          <a:prstGeom prst="straightConnector1">
            <a:avLst/>
          </a:prstGeom>
          <a:ln w="1174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 name="Conector recto de flecha 5"/>
          <p:cNvCxnSpPr/>
          <p:nvPr/>
        </p:nvCxnSpPr>
        <p:spPr>
          <a:xfrm flipV="1">
            <a:off x="6377651" y="1680257"/>
            <a:ext cx="995423" cy="11575"/>
          </a:xfrm>
          <a:prstGeom prst="straightConnector1">
            <a:avLst/>
          </a:prstGeom>
          <a:ln w="117475">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29645517"/>
      </p:ext>
    </p:extLst>
  </p:cSld>
  <p:clrMapOvr>
    <a:masterClrMapping/>
  </p:clrMapOvr>
</p:sld>
</file>

<file path=ppt/theme/theme1.xml><?xml version="1.0" encoding="utf-8"?>
<a:theme xmlns:a="http://schemas.openxmlformats.org/drawingml/2006/main" name="Faceta">
  <a:themeElements>
    <a:clrScheme name="Facet">
      <a:dk1>
        <a:sysClr val="windowText" lastClr="000000"/>
      </a:dk1>
      <a:lt1>
        <a:sysClr val="window" lastClr="FFFFFF"/>
      </a:lt1>
      <a:dk2>
        <a:srgbClr val="2C3C43"/>
      </a:dk2>
      <a:lt2>
        <a:srgbClr val="EBEBEB"/>
      </a:lt2>
      <a:accent1>
        <a:srgbClr val="F496CB"/>
      </a:accent1>
      <a:accent2>
        <a:srgbClr val="BC356F"/>
      </a:accent2>
      <a:accent3>
        <a:srgbClr val="E65331"/>
      </a:accent3>
      <a:accent4>
        <a:srgbClr val="F27E19"/>
      </a:accent4>
      <a:accent5>
        <a:srgbClr val="F2AC19"/>
      </a:accent5>
      <a:accent6>
        <a:srgbClr val="BC80E0"/>
      </a:accent6>
      <a:hlink>
        <a:srgbClr val="EF5285"/>
      </a:hlink>
      <a:folHlink>
        <a:srgbClr val="F77F90"/>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23659B44-6E34-4CE8-8F0D-387DA7996826}"/>
    </a:ext>
  </a:extLst>
</a:theme>
</file>

<file path=docProps/app.xml><?xml version="1.0" encoding="utf-8"?>
<Properties xmlns="http://schemas.openxmlformats.org/officeDocument/2006/extended-properties" xmlns:vt="http://schemas.openxmlformats.org/officeDocument/2006/docPropsVTypes">
  <Template>Facet</Template>
  <TotalTime>204</TotalTime>
  <Words>399</Words>
  <Application>Microsoft Office PowerPoint</Application>
  <PresentationFormat>Panorámica</PresentationFormat>
  <Paragraphs>39</Paragraphs>
  <Slides>18</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18</vt:i4>
      </vt:variant>
    </vt:vector>
  </HeadingPairs>
  <TitlesOfParts>
    <vt:vector size="22" baseType="lpstr">
      <vt:lpstr>Arial</vt:lpstr>
      <vt:lpstr>Trebuchet MS</vt:lpstr>
      <vt:lpstr>Wingdings 3</vt:lpstr>
      <vt:lpstr>Faceta</vt:lpstr>
      <vt:lpstr>TEÓRICO 5</vt:lpstr>
      <vt:lpstr>Presentación de PowerPoint</vt:lpstr>
      <vt:lpstr>Presentación de PowerPoint</vt:lpstr>
      <vt:lpstr>Presentación de PowerPoint</vt:lpstr>
      <vt:lpstr>Presentación de PowerPoint</vt:lpstr>
      <vt:lpstr>Presentación de PowerPoint</vt:lpstr>
      <vt:lpstr>Presentación de PowerPoint</vt:lpstr>
      <vt:lpstr>   PROBLEMA DE INVESTIGACIÓN</vt:lpstr>
      <vt:lpstr>Presentación de PowerPoint</vt:lpstr>
      <vt:lpstr>           MARCO TEÓRICO</vt:lpstr>
      <vt:lpstr>Presentación de PowerPoint</vt:lpstr>
      <vt:lpstr>Presentación de PowerPoint</vt:lpstr>
      <vt:lpstr>El problema determina el propósito de la investigación</vt:lpstr>
      <vt:lpstr>               OBJETIVO</vt:lpstr>
      <vt:lpstr>Presentación de PowerPoint</vt:lpstr>
      <vt:lpstr>Presentación de PowerPoint</vt:lpstr>
      <vt:lpstr>Presentación de PowerPoint</vt:lpstr>
      <vt:lpstr>Momento lógico (el qué de la investigación)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dc:creator>
  <cp:lastModifiedBy>Gerardo J. Rossini</cp:lastModifiedBy>
  <cp:revision>19</cp:revision>
  <dcterms:created xsi:type="dcterms:W3CDTF">2020-04-21T20:32:34Z</dcterms:created>
  <dcterms:modified xsi:type="dcterms:W3CDTF">2021-06-02T19:30:39Z</dcterms:modified>
</cp:coreProperties>
</file>