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92" r:id="rId1"/>
  </p:sldMasterIdLst>
  <p:notesMasterIdLst>
    <p:notesMasterId r:id="rId16"/>
  </p:notesMasterIdLst>
  <p:sldIdLst>
    <p:sldId id="256" r:id="rId2"/>
    <p:sldId id="272" r:id="rId3"/>
    <p:sldId id="273" r:id="rId4"/>
    <p:sldId id="265" r:id="rId5"/>
    <p:sldId id="267" r:id="rId6"/>
    <p:sldId id="271" r:id="rId7"/>
    <p:sldId id="260" r:id="rId8"/>
    <p:sldId id="257" r:id="rId9"/>
    <p:sldId id="259" r:id="rId10"/>
    <p:sldId id="258" r:id="rId11"/>
    <p:sldId id="261" r:id="rId12"/>
    <p:sldId id="262" r:id="rId13"/>
    <p:sldId id="263" r:id="rId14"/>
    <p:sldId id="264" r:id="rId1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A9017D1-3958-4C83-A9F4-CFAF9FD8F716}">
          <p14:sldIdLst>
            <p14:sldId id="256"/>
            <p14:sldId id="272"/>
            <p14:sldId id="273"/>
            <p14:sldId id="265"/>
          </p14:sldIdLst>
        </p14:section>
        <p14:section name="Sección sin título" id="{998E65A6-2408-46E6-97F1-42FBEA58DD9B}">
          <p14:sldIdLst>
            <p14:sldId id="267"/>
            <p14:sldId id="271"/>
            <p14:sldId id="260"/>
            <p14:sldId id="257"/>
            <p14:sldId id="259"/>
            <p14:sldId id="258"/>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86387" autoAdjust="0"/>
  </p:normalViewPr>
  <p:slideViewPr>
    <p:cSldViewPr>
      <p:cViewPr>
        <p:scale>
          <a:sx n="98" d="100"/>
          <a:sy n="98" d="100"/>
        </p:scale>
        <p:origin x="564" y="-616"/>
      </p:cViewPr>
      <p:guideLst>
        <p:guide orient="horz" pos="2160"/>
        <p:guide pos="2880"/>
      </p:guideLst>
    </p:cSldViewPr>
  </p:slideViewPr>
  <p:outlineViewPr>
    <p:cViewPr>
      <p:scale>
        <a:sx n="33" d="100"/>
        <a:sy n="33" d="100"/>
      </p:scale>
      <p:origin x="0" y="-436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62.13592" units="1/cm"/>
          <inkml:channelProperty channel="Y" name="resolution" value="62.42775" units="1/cm"/>
          <inkml:channelProperty channel="T" name="resolution" value="1" units="1/dev"/>
        </inkml:channelProperties>
      </inkml:inkSource>
      <inkml:timestamp xml:id="ts0" timeString="2019-06-12T22:28:01.553"/>
    </inkml:context>
    <inkml:brush xml:id="br0">
      <inkml:brushProperty name="width" value="0.05292" units="cm"/>
      <inkml:brushProperty name="height" value="0.05292" units="cm"/>
      <inkml:brushProperty name="color" value="#FFC000"/>
    </inkml:brush>
  </inkml:definitions>
  <inkml:trace contextRef="#ctx0" brushRef="#br0">22278 8573 0</inkml:trace>
  <inkml:trace contextRef="#ctx0" brushRef="#br0" timeOffset="212.5495">22278 8573 0</inkml:trace>
  <inkml:trace contextRef="#ctx0" brushRef="#br0" timeOffset="950.0732">22278 8573 0</inkml:trace>
  <inkml:trace contextRef="#ctx0" brushRef="#br0" timeOffset="1305.1105">22278 8573 0</inkml:trace>
  <inkml:trace contextRef="#ctx0" brushRef="#br0" timeOffset="1487.3431">22278 8573 0</inkml:trace>
  <inkml:trace contextRef="#ctx0" brushRef="#br0" timeOffset="1654.9224">22278 8573 0</inkml:trace>
  <inkml:trace contextRef="#ctx0" brushRef="#br0" timeOffset="1814.6612">22278 8573 0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F00272-E606-477F-B883-BCD6C8E4A595}" type="datetimeFigureOut">
              <a:rPr lang="es-AR" smtClean="0"/>
              <a:pPr/>
              <a:t>12/6/2019</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D28F8D-76C2-405B-B58B-905C72DADF79}"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FD28F8D-76C2-405B-B58B-905C72DADF79}" type="slidenum">
              <a:rPr lang="es-AR" smtClean="0"/>
              <a:pPr/>
              <a:t>1</a:t>
            </a:fld>
            <a:endParaRPr 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0FD28F8D-76C2-405B-B58B-905C72DADF79}" type="slidenum">
              <a:rPr lang="es-AR" smtClean="0"/>
              <a:pPr/>
              <a:t>2</a:t>
            </a:fld>
            <a:endParaRPr lang="es-AR"/>
          </a:p>
        </p:txBody>
      </p:sp>
    </p:spTree>
    <p:extLst>
      <p:ext uri="{BB962C8B-B14F-4D97-AF65-F5344CB8AC3E}">
        <p14:creationId xmlns:p14="http://schemas.microsoft.com/office/powerpoint/2010/main" val="1130917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smtClean="0"/>
          </a:p>
          <a:p>
            <a:endParaRPr lang="es-AR" dirty="0"/>
          </a:p>
        </p:txBody>
      </p:sp>
      <p:sp>
        <p:nvSpPr>
          <p:cNvPr id="4" name="3 Marcador de número de diapositiva"/>
          <p:cNvSpPr>
            <a:spLocks noGrp="1"/>
          </p:cNvSpPr>
          <p:nvPr>
            <p:ph type="sldNum" sz="quarter" idx="10"/>
          </p:nvPr>
        </p:nvSpPr>
        <p:spPr/>
        <p:txBody>
          <a:bodyPr/>
          <a:lstStyle/>
          <a:p>
            <a:fld id="{0FD28F8D-76C2-405B-B58B-905C72DADF79}" type="slidenum">
              <a:rPr lang="es-AR" smtClean="0"/>
              <a:pPr/>
              <a:t>11</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3712935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7872EA3-FC04-434D-B8EE-B3D50C5E9D0E}" type="datetimeFigureOut">
              <a:rPr lang="es-AR" smtClean="0"/>
              <a:pPr/>
              <a:t>12/6/2019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3265549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s-ES" smtClean="0"/>
              <a:t>Haga clic para modificar el estilo de título del patrón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0535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s-ES" smtClean="0"/>
              <a:t>Haga clic para modificar el estilo de título del patrón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smtClean="0"/>
              <a:t>Editar el estilo de texto del patrón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769441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1887560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4722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4"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673826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1756033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5671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3262215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091796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7872EA3-FC04-434D-B8EE-B3D50C5E9D0E}" type="datetimeFigureOut">
              <a:rPr lang="es-AR" smtClean="0"/>
              <a:pPr/>
              <a:t>12/6/2019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187536052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7872EA3-FC04-434D-B8EE-B3D50C5E9D0E}" type="datetimeFigureOut">
              <a:rPr lang="es-AR" smtClean="0"/>
              <a:pPr/>
              <a:t>12/6/2019</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98356675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7" name="Date Placeholder 2"/>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3"/>
          <p:cNvSpPr>
            <a:spLocks noGrp="1"/>
          </p:cNvSpPr>
          <p:nvPr>
            <p:ph type="ftr" sz="quarter" idx="11"/>
          </p:nvPr>
        </p:nvSpPr>
        <p:spPr/>
        <p:txBody>
          <a:bodyPr/>
          <a:lstStyle/>
          <a:p>
            <a:endParaRPr lang="es-AR"/>
          </a:p>
        </p:txBody>
      </p:sp>
      <p:sp>
        <p:nvSpPr>
          <p:cNvPr id="6" name="Slide Number Placeholder 4"/>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1671595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2"/>
          <p:cNvSpPr>
            <a:spLocks noGrp="1"/>
          </p:cNvSpPr>
          <p:nvPr>
            <p:ph type="ftr" sz="quarter" idx="11"/>
          </p:nvPr>
        </p:nvSpPr>
        <p:spPr/>
        <p:txBody>
          <a:bodyPr/>
          <a:lstStyle/>
          <a:p>
            <a:endParaRPr lang="es-AR"/>
          </a:p>
        </p:txBody>
      </p:sp>
      <p:sp>
        <p:nvSpPr>
          <p:cNvPr id="6" name="Slide Number Placeholder 3"/>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42926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7" name="Date Placeholder 4"/>
          <p:cNvSpPr>
            <a:spLocks noGrp="1"/>
          </p:cNvSpPr>
          <p:nvPr>
            <p:ph type="dt" sz="half" idx="10"/>
          </p:nvPr>
        </p:nvSpPr>
        <p:spPr/>
        <p:txBody>
          <a:bodyPr/>
          <a:lstStyle/>
          <a:p>
            <a:fld id="{17872EA3-FC04-434D-B8EE-B3D50C5E9D0E}" type="datetimeFigureOut">
              <a:rPr lang="es-AR" smtClean="0"/>
              <a:pPr/>
              <a:t>12/6/2019</a:t>
            </a:fld>
            <a:endParaRPr lang="es-AR"/>
          </a:p>
        </p:txBody>
      </p:sp>
      <p:sp>
        <p:nvSpPr>
          <p:cNvPr id="5" name="Footer Placeholder 5"/>
          <p:cNvSpPr>
            <a:spLocks noGrp="1"/>
          </p:cNvSpPr>
          <p:nvPr>
            <p:ph type="ftr" sz="quarter" idx="11"/>
          </p:nvPr>
        </p:nvSpPr>
        <p:spPr/>
        <p:txBody>
          <a:bodyPr/>
          <a:lstStyle/>
          <a:p>
            <a:endParaRPr lang="es-AR"/>
          </a:p>
        </p:txBody>
      </p:sp>
      <p:sp>
        <p:nvSpPr>
          <p:cNvPr id="6" name="Slide Number Placeholder 6"/>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220659159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7872EA3-FC04-434D-B8EE-B3D50C5E9D0E}" type="datetimeFigureOut">
              <a:rPr lang="es-AR" smtClean="0"/>
              <a:pPr/>
              <a:t>12/6/2019</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CA57AEC-0F81-473A-98CD-ECE53C99C4EB}" type="slidenum">
              <a:rPr lang="es-AR" smtClean="0"/>
              <a:pPr/>
              <a:t>‹Nº›</a:t>
            </a:fld>
            <a:endParaRPr lang="es-AR"/>
          </a:p>
        </p:txBody>
      </p:sp>
    </p:spTree>
    <p:extLst>
      <p:ext uri="{BB962C8B-B14F-4D97-AF65-F5344CB8AC3E}">
        <p14:creationId xmlns:p14="http://schemas.microsoft.com/office/powerpoint/2010/main" val="84989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7872EA3-FC04-434D-B8EE-B3D50C5E9D0E}" type="datetimeFigureOut">
              <a:rPr lang="es-AR" smtClean="0"/>
              <a:pPr/>
              <a:t>12/6/2019</a:t>
            </a:fld>
            <a:endParaRPr lang="es-AR"/>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AR"/>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CA57AEC-0F81-473A-98CD-ECE53C99C4EB}" type="slidenum">
              <a:rPr lang="es-AR" smtClean="0"/>
              <a:pPr/>
              <a:t>‹Nº›</a:t>
            </a:fld>
            <a:endParaRPr lang="es-AR"/>
          </a:p>
        </p:txBody>
      </p:sp>
    </p:spTree>
    <p:extLst>
      <p:ext uri="{BB962C8B-B14F-4D97-AF65-F5344CB8AC3E}">
        <p14:creationId xmlns:p14="http://schemas.microsoft.com/office/powerpoint/2010/main" val="2730340882"/>
      </p:ext>
    </p:extLst>
  </p:cSld>
  <p:clrMap bg1="dk1" tx1="lt1" bg2="dk2" tx2="lt2" accent1="accent1" accent2="accent2" accent3="accent3" accent4="accent4" accent5="accent5" accent6="accent6" hlink="hlink" folHlink="folHlink"/>
  <p:sldLayoutIdLst>
    <p:sldLayoutId id="2147484793" r:id="rId1"/>
    <p:sldLayoutId id="2147484794" r:id="rId2"/>
    <p:sldLayoutId id="2147484795" r:id="rId3"/>
    <p:sldLayoutId id="2147484796" r:id="rId4"/>
    <p:sldLayoutId id="2147484797" r:id="rId5"/>
    <p:sldLayoutId id="2147484798" r:id="rId6"/>
    <p:sldLayoutId id="2147484799" r:id="rId7"/>
    <p:sldLayoutId id="2147484800" r:id="rId8"/>
    <p:sldLayoutId id="2147484801" r:id="rId9"/>
    <p:sldLayoutId id="2147484802" r:id="rId10"/>
    <p:sldLayoutId id="2147484803" r:id="rId11"/>
    <p:sldLayoutId id="2147484804" r:id="rId12"/>
    <p:sldLayoutId id="2147484805" r:id="rId13"/>
    <p:sldLayoutId id="2147484806" r:id="rId14"/>
    <p:sldLayoutId id="2147484807" r:id="rId15"/>
    <p:sldLayoutId id="2147484808" r:id="rId16"/>
    <p:sldLayoutId id="214748480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500042"/>
            <a:ext cx="7772400" cy="969959"/>
          </a:xfrm>
        </p:spPr>
        <p:txBody>
          <a:bodyPr>
            <a:normAutofit/>
          </a:bodyPr>
          <a:lstStyle/>
          <a:p>
            <a:r>
              <a:rPr lang="es-AR" sz="3600" b="1" dirty="0" smtClean="0"/>
              <a:t>GARANTIAS CONSTITUCIONALES</a:t>
            </a:r>
            <a:endParaRPr lang="es-AR" sz="3600" b="1" dirty="0"/>
          </a:p>
        </p:txBody>
      </p:sp>
      <p:sp>
        <p:nvSpPr>
          <p:cNvPr id="3" name="2 Subtítulo"/>
          <p:cNvSpPr>
            <a:spLocks noGrp="1"/>
          </p:cNvSpPr>
          <p:nvPr>
            <p:ph type="subTitle" idx="1"/>
          </p:nvPr>
        </p:nvSpPr>
        <p:spPr>
          <a:xfrm>
            <a:off x="1357290" y="1844824"/>
            <a:ext cx="6400800" cy="4464496"/>
          </a:xfrm>
        </p:spPr>
        <p:txBody>
          <a:bodyPr>
            <a:normAutofit lnSpcReduction="10000"/>
          </a:bodyPr>
          <a:lstStyle/>
          <a:p>
            <a:r>
              <a:rPr lang="es-AR" sz="2300" dirty="0" smtClean="0">
                <a:solidFill>
                  <a:schemeClr val="tx1"/>
                </a:solidFill>
              </a:rPr>
              <a:t>             </a:t>
            </a:r>
            <a:endParaRPr lang="es-AR" sz="6400" dirty="0" smtClean="0">
              <a:solidFill>
                <a:schemeClr val="tx1"/>
              </a:solidFill>
            </a:endParaRPr>
          </a:p>
          <a:p>
            <a:pPr algn="l"/>
            <a:r>
              <a:rPr lang="es-AR" sz="1800" b="1" dirty="0" smtClean="0">
                <a:solidFill>
                  <a:schemeClr val="bg1"/>
                </a:solidFill>
              </a:rPr>
              <a:t>Concepto: </a:t>
            </a:r>
            <a:r>
              <a:rPr lang="es-AR" sz="1800" b="0" cap="none" dirty="0" smtClean="0">
                <a:solidFill>
                  <a:schemeClr val="tx1"/>
                </a:solidFill>
              </a:rPr>
              <a:t>Las garantías son mecanismos que le permiten a los individuos defender y hacer respetar sus derechos.</a:t>
            </a:r>
          </a:p>
          <a:p>
            <a:pPr algn="l"/>
            <a:endParaRPr lang="es-AR" sz="1800" cap="none" dirty="0" smtClean="0">
              <a:solidFill>
                <a:schemeClr val="tx1"/>
              </a:solidFill>
            </a:endParaRPr>
          </a:p>
          <a:p>
            <a:pPr algn="l"/>
            <a:r>
              <a:rPr lang="es-AR" sz="1800" b="1" cap="none" dirty="0" smtClean="0">
                <a:solidFill>
                  <a:schemeClr val="bg1"/>
                </a:solidFill>
              </a:rPr>
              <a:t>CLASIFICACION: </a:t>
            </a:r>
            <a:r>
              <a:rPr lang="es-AR" sz="1800" cap="none" dirty="0">
                <a:solidFill>
                  <a:schemeClr val="tx1"/>
                </a:solidFill>
              </a:rPr>
              <a:t>E</a:t>
            </a:r>
            <a:r>
              <a:rPr lang="es-AR" sz="1800" b="0" cap="none" dirty="0" smtClean="0">
                <a:solidFill>
                  <a:schemeClr val="tx1"/>
                </a:solidFill>
              </a:rPr>
              <a:t>xisten </a:t>
            </a:r>
            <a:r>
              <a:rPr lang="es-AR" sz="1800" b="0" cap="none" dirty="0" smtClean="0">
                <a:solidFill>
                  <a:schemeClr val="tx1"/>
                </a:solidFill>
              </a:rPr>
              <a:t>2 clases de Garantías:</a:t>
            </a:r>
          </a:p>
          <a:p>
            <a:pPr algn="l"/>
            <a:endParaRPr lang="es-AR" sz="1800" cap="none" dirty="0">
              <a:solidFill>
                <a:schemeClr val="tx1"/>
              </a:solidFill>
            </a:endParaRPr>
          </a:p>
          <a:p>
            <a:pPr algn="l"/>
            <a:r>
              <a:rPr lang="es-AR" sz="1800" cap="none" dirty="0" smtClean="0">
                <a:solidFill>
                  <a:schemeClr val="tx1"/>
                </a:solidFill>
              </a:rPr>
              <a:t>a) Garantías </a:t>
            </a:r>
            <a:r>
              <a:rPr lang="es-AR" sz="1800" cap="none" dirty="0" smtClean="0">
                <a:solidFill>
                  <a:schemeClr val="tx1"/>
                </a:solidFill>
              </a:rPr>
              <a:t>Genéricas: </a:t>
            </a:r>
            <a:r>
              <a:rPr lang="es-AR" sz="1800" b="0" cap="none" dirty="0" smtClean="0">
                <a:solidFill>
                  <a:schemeClr val="tx1"/>
                </a:solidFill>
              </a:rPr>
              <a:t>son aquellas que tienden a proteger toda clase de derechos (amparo, debido proceso)</a:t>
            </a:r>
          </a:p>
          <a:p>
            <a:pPr algn="l"/>
            <a:r>
              <a:rPr lang="es-AR" sz="1800" cap="none" dirty="0" smtClean="0">
                <a:solidFill>
                  <a:schemeClr val="tx1"/>
                </a:solidFill>
              </a:rPr>
              <a:t>b) </a:t>
            </a:r>
            <a:r>
              <a:rPr lang="es-AR" sz="1800" cap="none" dirty="0" smtClean="0">
                <a:solidFill>
                  <a:schemeClr val="tx1"/>
                </a:solidFill>
              </a:rPr>
              <a:t>Garantías </a:t>
            </a:r>
            <a:r>
              <a:rPr lang="es-AR" sz="1800" cap="none" dirty="0" smtClean="0">
                <a:solidFill>
                  <a:schemeClr val="tx1"/>
                </a:solidFill>
              </a:rPr>
              <a:t>Especificas: </a:t>
            </a:r>
            <a:r>
              <a:rPr lang="es-AR" sz="1800" b="0" cap="none" dirty="0" smtClean="0">
                <a:solidFill>
                  <a:schemeClr val="tx1"/>
                </a:solidFill>
              </a:rPr>
              <a:t>Son aquellas que protegen exclusivamente determinados derechos( </a:t>
            </a:r>
            <a:r>
              <a:rPr lang="es-AR" sz="1800" b="0" cap="none" dirty="0" err="1" smtClean="0">
                <a:solidFill>
                  <a:schemeClr val="tx1"/>
                </a:solidFill>
              </a:rPr>
              <a:t>ej</a:t>
            </a:r>
            <a:r>
              <a:rPr lang="es-AR" sz="1800" b="0" cap="none" dirty="0" smtClean="0">
                <a:solidFill>
                  <a:schemeClr val="tx1"/>
                </a:solidFill>
              </a:rPr>
              <a:t>: el Habeas Corpus; que </a:t>
            </a:r>
            <a:r>
              <a:rPr lang="es-AR" sz="1800" b="0" cap="none" dirty="0" smtClean="0">
                <a:solidFill>
                  <a:schemeClr val="tx1"/>
                </a:solidFill>
              </a:rPr>
              <a:t>protege el derecho a la libertad física.-</a:t>
            </a:r>
            <a:endParaRPr lang="es-AR" sz="1800" b="0" cap="none" dirty="0" smtClean="0">
              <a:solidFill>
                <a:schemeClr val="tx1"/>
              </a:solidFill>
            </a:endParaRPr>
          </a:p>
          <a:p>
            <a:pPr algn="l"/>
            <a:endParaRPr lang="es-AR" sz="1200" cap="none" dirty="0" smtClean="0">
              <a:solidFill>
                <a:schemeClr val="tx1"/>
              </a:solidFill>
            </a:endParaRPr>
          </a:p>
          <a:p>
            <a:pPr algn="l"/>
            <a:endParaRPr lang="es-AR" sz="1200" cap="none"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b="1" dirty="0" smtClean="0"/>
              <a:t>Caracteres del Amparo</a:t>
            </a:r>
            <a:endParaRPr lang="es-AR" sz="2800" b="1" dirty="0"/>
          </a:p>
        </p:txBody>
      </p:sp>
      <p:sp>
        <p:nvSpPr>
          <p:cNvPr id="3" name="2 Marcador de contenido"/>
          <p:cNvSpPr>
            <a:spLocks noGrp="1"/>
          </p:cNvSpPr>
          <p:nvPr>
            <p:ph idx="1"/>
          </p:nvPr>
        </p:nvSpPr>
        <p:spPr>
          <a:xfrm>
            <a:off x="827700" y="1340769"/>
            <a:ext cx="6711654" cy="4907638"/>
          </a:xfrm>
        </p:spPr>
        <p:txBody>
          <a:bodyPr>
            <a:normAutofit fontScale="85000" lnSpcReduction="20000"/>
          </a:bodyPr>
          <a:lstStyle/>
          <a:p>
            <a:pPr marL="571500" indent="-571500">
              <a:buNone/>
            </a:pPr>
            <a:r>
              <a:rPr lang="es-AR" sz="1800" b="1" u="sng" dirty="0" smtClean="0"/>
              <a:t>3.- Caracteres del Amparo:</a:t>
            </a:r>
          </a:p>
          <a:p>
            <a:pPr marL="571500" indent="-571500">
              <a:buAutoNum type="romanUcPeriod"/>
            </a:pPr>
            <a:r>
              <a:rPr lang="es-AR" sz="1800" dirty="0" smtClean="0"/>
              <a:t>Acción Rápida.</a:t>
            </a:r>
          </a:p>
          <a:p>
            <a:pPr marL="571500" indent="-571500">
              <a:buFont typeface="+mj-lt"/>
              <a:buAutoNum type="romanUcPeriod"/>
            </a:pPr>
            <a:r>
              <a:rPr lang="es-AR" sz="1800" dirty="0" smtClean="0"/>
              <a:t>AMPLIA porque abarca todos los derechos constitucionales salvo los tutelados por habeas corpus y habeas data.</a:t>
            </a:r>
          </a:p>
          <a:p>
            <a:pPr marL="571500" indent="-571500">
              <a:buFont typeface="+mj-lt"/>
              <a:buAutoNum type="romanUcPeriod"/>
            </a:pPr>
            <a:r>
              <a:rPr lang="es-AR" sz="1800" dirty="0" smtClean="0"/>
              <a:t>ALCANCE: son derechos y garantías que surgen de la constitución, tratados o ley (discusión sobre otras fuentes) en forma explicita o implícita.</a:t>
            </a:r>
          </a:p>
          <a:p>
            <a:pPr marL="571500" indent="-571500">
              <a:buFont typeface="+mj-lt"/>
              <a:buAutoNum type="romanUcPeriod"/>
            </a:pPr>
            <a:r>
              <a:rPr lang="es-AR" sz="1800" dirty="0" smtClean="0"/>
              <a:t>ACTO LESIVO: acto u omisión de autoridad publica o privada.</a:t>
            </a:r>
          </a:p>
          <a:p>
            <a:pPr marL="571500" indent="-571500" algn="ctr">
              <a:buNone/>
            </a:pPr>
            <a:r>
              <a:rPr lang="es-AR" sz="1800" dirty="0" smtClean="0"/>
              <a:t>Ley 16.986-solo alcanza actos del Poder Ejecutivo y </a:t>
            </a:r>
            <a:r>
              <a:rPr lang="es-AR" sz="1800" dirty="0" err="1" smtClean="0"/>
              <a:t>Leg</a:t>
            </a:r>
            <a:r>
              <a:rPr lang="es-AR" sz="1800" dirty="0" smtClean="0"/>
              <a:t>. (art.2 </a:t>
            </a:r>
            <a:r>
              <a:rPr lang="es-AR" sz="1800" dirty="0" err="1" smtClean="0"/>
              <a:t>inc.b</a:t>
            </a:r>
            <a:r>
              <a:rPr lang="es-AR" sz="1800" dirty="0" smtClean="0"/>
              <a:t>)-no prevé actos de particulares a diferencia de la CN.</a:t>
            </a:r>
          </a:p>
          <a:p>
            <a:pPr marL="571500" indent="-571500" algn="ctr">
              <a:buNone/>
            </a:pPr>
            <a:r>
              <a:rPr lang="es-AR" sz="1800" dirty="0" smtClean="0"/>
              <a:t>Ley Prov. 8369-permite contra actos del poder judicial (art.1) y actos de particulares-el acto debe ser manifiestamente ilegal o inconstitucional-</a:t>
            </a:r>
          </a:p>
          <a:p>
            <a:pPr marL="571500" indent="-571500">
              <a:buAutoNum type="romanUcPeriod" startAt="5"/>
            </a:pPr>
            <a:r>
              <a:rPr lang="es-AR" sz="1800" dirty="0" smtClean="0"/>
              <a:t>ROL SUPLETORIO: no debe haber otro medio judicial mas idóneo (</a:t>
            </a:r>
            <a:r>
              <a:rPr lang="es-AR" sz="1800" dirty="0" err="1" smtClean="0"/>
              <a:t>Nat</a:t>
            </a:r>
            <a:r>
              <a:rPr lang="es-AR" sz="1800" dirty="0" smtClean="0"/>
              <a:t>. </a:t>
            </a:r>
            <a:r>
              <a:rPr lang="es-AR" sz="1800" dirty="0" err="1" smtClean="0"/>
              <a:t>Jca</a:t>
            </a:r>
            <a:r>
              <a:rPr lang="es-AR" sz="1800" dirty="0" smtClean="0"/>
              <a:t>.-carácter excepcional, o principal y supletorio)</a:t>
            </a:r>
          </a:p>
          <a:p>
            <a:pPr marL="571500" indent="-571500">
              <a:buNone/>
            </a:pPr>
            <a:r>
              <a:rPr lang="es-AR" sz="1800" dirty="0" smtClean="0"/>
              <a:t>En E.R. se exige declaración jurada siempre que no haya acción judicial iniciada</a:t>
            </a:r>
          </a:p>
          <a:p>
            <a:pPr marL="571500" indent="-571500">
              <a:buNone/>
            </a:pPr>
            <a:r>
              <a:rPr lang="es-AR" sz="1800" dirty="0" smtClean="0"/>
              <a:t>no importa que se haya iniciado reclamo administrativo pendiente de resolución.</a:t>
            </a:r>
            <a:endParaRPr lang="es-AR"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1600" dirty="0" smtClean="0"/>
              <a:t>Amparo</a:t>
            </a:r>
            <a:endParaRPr lang="es-AR" sz="1600" dirty="0"/>
          </a:p>
        </p:txBody>
      </p:sp>
      <p:sp>
        <p:nvSpPr>
          <p:cNvPr id="5" name="4 Marcador de contenido"/>
          <p:cNvSpPr>
            <a:spLocks noGrp="1"/>
          </p:cNvSpPr>
          <p:nvPr>
            <p:ph idx="1"/>
          </p:nvPr>
        </p:nvSpPr>
        <p:spPr/>
        <p:txBody>
          <a:bodyPr>
            <a:normAutofit fontScale="85000" lnSpcReduction="10000"/>
          </a:bodyPr>
          <a:lstStyle/>
          <a:p>
            <a:pPr algn="just">
              <a:buNone/>
            </a:pPr>
            <a:r>
              <a:rPr lang="es-AR" sz="1800" b="1" u="sng" dirty="0" smtClean="0"/>
              <a:t>6.- Tipos de amparo:</a:t>
            </a:r>
          </a:p>
          <a:p>
            <a:pPr algn="just">
              <a:buNone/>
            </a:pPr>
            <a:r>
              <a:rPr lang="es-AR" sz="1800" u="sng" dirty="0" smtClean="0"/>
              <a:t>a.- Amparo Individual:</a:t>
            </a:r>
            <a:r>
              <a:rPr lang="es-AR" sz="1800" dirty="0" smtClean="0"/>
              <a:t> lo promueve toda persona afectada – física o jurídica- habitante o no</a:t>
            </a:r>
          </a:p>
          <a:p>
            <a:pPr algn="just">
              <a:buNone/>
            </a:pPr>
            <a:endParaRPr lang="es-AR" sz="1800" dirty="0" smtClean="0"/>
          </a:p>
          <a:p>
            <a:pPr algn="just">
              <a:buNone/>
            </a:pPr>
            <a:r>
              <a:rPr lang="es-AR" sz="1800" u="sng" dirty="0" smtClean="0"/>
              <a:t>b.- Amparo individual con efecto colectivo:</a:t>
            </a:r>
            <a:r>
              <a:rPr lang="es-AR" sz="1800" dirty="0" smtClean="0"/>
              <a:t> caso “</a:t>
            </a:r>
            <a:r>
              <a:rPr lang="es-AR" sz="1800" dirty="0" err="1" smtClean="0"/>
              <a:t>Halabi</a:t>
            </a:r>
            <a:r>
              <a:rPr lang="es-AR" sz="1800" dirty="0" smtClean="0"/>
              <a:t> Ernesto c/ PEN Ley 25873”</a:t>
            </a:r>
          </a:p>
          <a:p>
            <a:pPr algn="just">
              <a:buNone/>
            </a:pPr>
            <a:endParaRPr lang="es-AR" sz="1800" dirty="0" smtClean="0"/>
          </a:p>
          <a:p>
            <a:pPr algn="just">
              <a:buNone/>
            </a:pPr>
            <a:r>
              <a:rPr lang="es-AR" sz="1800" u="sng" dirty="0" smtClean="0"/>
              <a:t>c.- Amparo Colectivo: </a:t>
            </a:r>
            <a:r>
              <a:rPr lang="es-AR" sz="1800" dirty="0" smtClean="0"/>
              <a:t>art. 43 -2º Párrafo CN- art. 56 -2º Párrafo </a:t>
            </a:r>
            <a:r>
              <a:rPr lang="es-AR" sz="1800" dirty="0" err="1" smtClean="0"/>
              <a:t>C.E.Ríos</a:t>
            </a:r>
            <a:r>
              <a:rPr lang="es-AR" sz="1800" dirty="0" smtClean="0"/>
              <a:t>- Art. 62 Ley Nº 8369 Amparo Ambiental- </a:t>
            </a:r>
          </a:p>
          <a:p>
            <a:pPr algn="just">
              <a:buNone/>
            </a:pPr>
            <a:r>
              <a:rPr lang="es-AR" sz="1800" i="1" dirty="0" smtClean="0"/>
              <a:t>Art. 43 -2º Párrafo- CN:  “Podrán interponer esta acción contra cualquier forma de discriminación y en lo relativo a los derechos que protegen el ambiente, a la competencia, al usuario y al consumidor, así como los derechos de incidencia colectiva en general, el afectado, el defensor del pueblo y las asociaciones que propendan a esos fines, registradas conforme a la ley, la que determinará los requisitos y formas de su organización”.</a:t>
            </a:r>
            <a:endParaRPr lang="es-AR" sz="1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b="1" dirty="0" smtClean="0"/>
              <a:t>El Habeas Data</a:t>
            </a:r>
            <a:endParaRPr lang="es-AR" b="1" dirty="0"/>
          </a:p>
        </p:txBody>
      </p:sp>
      <p:sp>
        <p:nvSpPr>
          <p:cNvPr id="3" name="2 Marcador de contenido"/>
          <p:cNvSpPr>
            <a:spLocks noGrp="1"/>
          </p:cNvSpPr>
          <p:nvPr>
            <p:ph idx="1"/>
          </p:nvPr>
        </p:nvSpPr>
        <p:spPr>
          <a:xfrm>
            <a:off x="827700" y="1412777"/>
            <a:ext cx="6711654" cy="4835630"/>
          </a:xfrm>
        </p:spPr>
        <p:txBody>
          <a:bodyPr>
            <a:normAutofit fontScale="70000" lnSpcReduction="20000"/>
          </a:bodyPr>
          <a:lstStyle/>
          <a:p>
            <a:r>
              <a:rPr lang="es-AR" sz="1800" dirty="0" smtClean="0"/>
              <a:t>Se encuentra establecido en el art. 43 – 3º párrafo CN- (REF. 1994)</a:t>
            </a:r>
          </a:p>
          <a:p>
            <a:pPr>
              <a:lnSpc>
                <a:spcPct val="120000"/>
              </a:lnSpc>
              <a:buNone/>
            </a:pPr>
            <a:r>
              <a:rPr lang="es-AR" sz="1800" i="1" dirty="0" smtClean="0"/>
              <a:t>“Toda Persona podrá interponer esta acción para tomar conocimiento de los datos a ella referidos y de su finalidad, que consten en registros o bancos de datos públicos, o los privados destinados a proveer informes, y en caso de falsedad o discriminación, para exigir la supresión, rectificación, confidencialidad o actualización de aquellos. No podrá afectarse el secreto de las fuentes de información periodística”.</a:t>
            </a:r>
          </a:p>
          <a:p>
            <a:r>
              <a:rPr lang="es-AR" sz="1800" dirty="0" smtClean="0"/>
              <a:t>Posteriormente se dicta la ley Nº 25.326 de protección de datos personales (2.000)</a:t>
            </a:r>
          </a:p>
          <a:p>
            <a:r>
              <a:rPr lang="es-AR" sz="1800" dirty="0" smtClean="0"/>
              <a:t>En Entre Ríos se encuentra en el art. 63 de la Constitución reformada en el año 2008.</a:t>
            </a:r>
          </a:p>
          <a:p>
            <a:r>
              <a:rPr lang="es-AR" sz="1800" dirty="0" smtClean="0"/>
              <a:t>Especie dentro del genero amparo.</a:t>
            </a:r>
          </a:p>
          <a:p>
            <a:r>
              <a:rPr lang="es-AR" sz="1800" u="sng" dirty="0" smtClean="0"/>
              <a:t>Finalidad:</a:t>
            </a:r>
            <a:r>
              <a:rPr lang="es-AR" sz="1800" dirty="0" smtClean="0"/>
              <a:t> busca proteger determinados derechos constitucionales ante los excesos informáticos. </a:t>
            </a:r>
          </a:p>
          <a:p>
            <a:r>
              <a:rPr lang="es-AR" sz="1800" u="sng" dirty="0" smtClean="0"/>
              <a:t>Legitimación activa:</a:t>
            </a:r>
            <a:r>
              <a:rPr lang="es-AR" sz="1800" dirty="0" smtClean="0"/>
              <a:t> toda persona física o jurídica afectada por la información. </a:t>
            </a:r>
            <a:r>
              <a:rPr lang="es-AR" sz="1800" dirty="0" err="1" smtClean="0"/>
              <a:t>Gelli</a:t>
            </a:r>
            <a:r>
              <a:rPr lang="es-AR" sz="1800" dirty="0" smtClean="0"/>
              <a:t> Incluye la persona por nacer. </a:t>
            </a:r>
          </a:p>
          <a:p>
            <a:r>
              <a:rPr lang="es-AR" sz="1800" u="sng" dirty="0" smtClean="0"/>
              <a:t>Legitimación pasiva:</a:t>
            </a:r>
            <a:r>
              <a:rPr lang="es-AR" sz="1800" dirty="0" smtClean="0"/>
              <a:t> Registros o Bancos de datos Públicos o Privados destinados a proveer informes.</a:t>
            </a:r>
          </a:p>
          <a:p>
            <a:r>
              <a:rPr lang="es-AR" sz="1800" u="sng" dirty="0" smtClean="0"/>
              <a:t>Derechos tutelados:</a:t>
            </a:r>
            <a:r>
              <a:rPr lang="es-AR" sz="1800" dirty="0" smtClean="0"/>
              <a:t> intimidad- verdad- igualdad- etc.</a:t>
            </a:r>
          </a:p>
          <a:p>
            <a:r>
              <a:rPr lang="es-AR" sz="1800" u="sng" dirty="0" smtClean="0"/>
              <a:t>Objetivos:</a:t>
            </a:r>
            <a:r>
              <a:rPr lang="es-AR" sz="1800" dirty="0" smtClean="0"/>
              <a:t> tomar conocimiento de la información y su finalidad, y exigir la supresión, rectificación, confidencialidad o actualización.  </a:t>
            </a:r>
            <a:endParaRPr lang="es-AR"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1600" dirty="0" smtClean="0"/>
              <a:t>Habeas data</a:t>
            </a:r>
            <a:endParaRPr lang="es-AR" sz="1600" dirty="0"/>
          </a:p>
        </p:txBody>
      </p:sp>
      <p:sp>
        <p:nvSpPr>
          <p:cNvPr id="3" name="2 Marcador de contenido"/>
          <p:cNvSpPr>
            <a:spLocks noGrp="1"/>
          </p:cNvSpPr>
          <p:nvPr>
            <p:ph idx="1"/>
          </p:nvPr>
        </p:nvSpPr>
        <p:spPr>
          <a:xfrm>
            <a:off x="827700" y="980729"/>
            <a:ext cx="6711654" cy="5267678"/>
          </a:xfrm>
        </p:spPr>
        <p:txBody>
          <a:bodyPr>
            <a:normAutofit fontScale="85000" lnSpcReduction="20000"/>
          </a:bodyPr>
          <a:lstStyle/>
          <a:p>
            <a:r>
              <a:rPr lang="es-AR" sz="1800" dirty="0" smtClean="0"/>
              <a:t>Así se diferencian distintos tipos de habeas data:</a:t>
            </a:r>
          </a:p>
          <a:p>
            <a:pPr>
              <a:buNone/>
            </a:pPr>
            <a:r>
              <a:rPr lang="es-AR" sz="1800" dirty="0" smtClean="0"/>
              <a:t>1.- Informativo.</a:t>
            </a:r>
          </a:p>
          <a:p>
            <a:pPr>
              <a:buNone/>
            </a:pPr>
            <a:r>
              <a:rPr lang="es-AR" sz="1800" dirty="0" smtClean="0"/>
              <a:t>1.1.- Exhibitorio: busca acceder a la información.</a:t>
            </a:r>
          </a:p>
          <a:p>
            <a:pPr>
              <a:buNone/>
            </a:pPr>
            <a:r>
              <a:rPr lang="es-AR" sz="1800" dirty="0" smtClean="0"/>
              <a:t>1.2.- Finalista: busca saber para que y para quien se registran los datos.</a:t>
            </a:r>
          </a:p>
          <a:p>
            <a:pPr>
              <a:buNone/>
            </a:pPr>
            <a:r>
              <a:rPr lang="es-AR" sz="1800" dirty="0" smtClean="0"/>
              <a:t>1.3.- Autoral: busca saber quien obtuvo los datos.</a:t>
            </a:r>
          </a:p>
          <a:p>
            <a:pPr>
              <a:buNone/>
            </a:pPr>
            <a:endParaRPr lang="es-AR" sz="1800" dirty="0" smtClean="0"/>
          </a:p>
          <a:p>
            <a:pPr>
              <a:buNone/>
            </a:pPr>
            <a:r>
              <a:rPr lang="es-AR" sz="1800" dirty="0" smtClean="0"/>
              <a:t>2.- Aditivo: Busca Agregar datos que faltan como por ej. Poner al día la información.</a:t>
            </a:r>
          </a:p>
          <a:p>
            <a:pPr>
              <a:buNone/>
            </a:pPr>
            <a:endParaRPr lang="es-AR" sz="1800" dirty="0" smtClean="0"/>
          </a:p>
          <a:p>
            <a:pPr>
              <a:buNone/>
            </a:pPr>
            <a:r>
              <a:rPr lang="es-AR" sz="1800" dirty="0" smtClean="0"/>
              <a:t>3.- Rectificador: Busca corregir información errónea.</a:t>
            </a:r>
          </a:p>
          <a:p>
            <a:pPr>
              <a:buNone/>
            </a:pPr>
            <a:endParaRPr lang="es-AR" sz="1800" dirty="0" smtClean="0"/>
          </a:p>
          <a:p>
            <a:pPr>
              <a:buNone/>
            </a:pPr>
            <a:r>
              <a:rPr lang="es-AR" sz="1800" dirty="0" smtClean="0"/>
              <a:t>4.- </a:t>
            </a:r>
            <a:r>
              <a:rPr lang="es-AR" sz="1800" dirty="0" err="1" smtClean="0"/>
              <a:t>Reservador</a:t>
            </a:r>
            <a:r>
              <a:rPr lang="es-AR" sz="1800" dirty="0" smtClean="0"/>
              <a:t>: Tiende a salvaguardar la confidencialidad frente a terceros (ej. Situación impositiva)</a:t>
            </a:r>
          </a:p>
          <a:p>
            <a:pPr>
              <a:buNone/>
            </a:pPr>
            <a:endParaRPr lang="es-AR" sz="1800" dirty="0" smtClean="0"/>
          </a:p>
          <a:p>
            <a:pPr>
              <a:buNone/>
            </a:pPr>
            <a:r>
              <a:rPr lang="es-AR" sz="1800" dirty="0" smtClean="0"/>
              <a:t>5.- </a:t>
            </a:r>
            <a:r>
              <a:rPr lang="es-AR" sz="1800" dirty="0" err="1" smtClean="0"/>
              <a:t>Cancelatorio</a:t>
            </a:r>
            <a:r>
              <a:rPr lang="es-AR" sz="1800" dirty="0" smtClean="0"/>
              <a:t> o </a:t>
            </a:r>
            <a:r>
              <a:rPr lang="es-AR" sz="1800" dirty="0" err="1" smtClean="0"/>
              <a:t>exclutorio</a:t>
            </a:r>
            <a:r>
              <a:rPr lang="es-AR" sz="1800" dirty="0" smtClean="0"/>
              <a:t>: busca borrar la denominada información sensible apta para provocar discriminaciones o atentar contra el derecho a la privacidad (ej. Ideas políticas, sexuales, Salud, </a:t>
            </a:r>
            <a:r>
              <a:rPr lang="es-AR" sz="1800" dirty="0" err="1" smtClean="0"/>
              <a:t>etc</a:t>
            </a:r>
            <a:r>
              <a:rPr lang="es-AR" sz="1800" dirty="0" smtClean="0"/>
              <a:t>)</a:t>
            </a:r>
          </a:p>
          <a:p>
            <a:pPr>
              <a:buNone/>
            </a:pPr>
            <a:endParaRPr lang="es-AR"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1600" dirty="0" smtClean="0"/>
              <a:t>Habeas data</a:t>
            </a:r>
            <a:endParaRPr lang="es-AR" sz="1600" dirty="0"/>
          </a:p>
        </p:txBody>
      </p:sp>
      <p:sp>
        <p:nvSpPr>
          <p:cNvPr id="3" name="2 Marcador de contenido"/>
          <p:cNvSpPr>
            <a:spLocks noGrp="1"/>
          </p:cNvSpPr>
          <p:nvPr>
            <p:ph idx="1"/>
          </p:nvPr>
        </p:nvSpPr>
        <p:spPr>
          <a:xfrm>
            <a:off x="827700" y="1340769"/>
            <a:ext cx="6711654" cy="4907638"/>
          </a:xfrm>
        </p:spPr>
        <p:txBody>
          <a:bodyPr>
            <a:normAutofit/>
          </a:bodyPr>
          <a:lstStyle/>
          <a:p>
            <a:r>
              <a:rPr lang="es-AR" sz="1800" dirty="0" smtClean="0"/>
              <a:t>el habeas data no puede afectar las fuentes de información periodística por vulnerar la libertad de prensa.</a:t>
            </a:r>
          </a:p>
          <a:p>
            <a:r>
              <a:rPr lang="es-AR" sz="1800" dirty="0" smtClean="0"/>
              <a:t>La CN no aclara si se puede interponer esta acción contra los servicios de seguridad de estado. (</a:t>
            </a:r>
            <a:r>
              <a:rPr lang="es-AR" sz="1800" dirty="0" err="1" smtClean="0"/>
              <a:t>Ej</a:t>
            </a:r>
            <a:r>
              <a:rPr lang="es-AR" sz="1800" dirty="0" smtClean="0"/>
              <a:t> Perú los excluye).  En “URTEAGA C/ Estado Mayor Conjunto de las Fuerzas Armadas” la CSJN admitió esta acción por familiares de un desaparecido.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252536" y="620688"/>
            <a:ext cx="8424936" cy="1015663"/>
          </a:xfrm>
          <a:prstGeom prst="rect">
            <a:avLst/>
          </a:prstGeom>
          <a:noFill/>
          <a:ln>
            <a:solidFill>
              <a:schemeClr val="accent3">
                <a:lumMod val="75000"/>
              </a:schemeClr>
            </a:solidFill>
          </a:ln>
        </p:spPr>
        <p:txBody>
          <a:bodyPr wrap="square" rtlCol="0">
            <a:spAutoFit/>
          </a:bodyPr>
          <a:lstStyle/>
          <a:p>
            <a:r>
              <a:rPr lang="es-AR" sz="3200" b="1" dirty="0" smtClean="0">
                <a:solidFill>
                  <a:schemeClr val="accent3">
                    <a:lumMod val="75000"/>
                  </a:schemeClr>
                </a:solidFill>
              </a:rPr>
              <a:t>           </a:t>
            </a:r>
            <a:r>
              <a:rPr lang="es-AR" sz="3200" b="1" dirty="0" smtClean="0">
                <a:solidFill>
                  <a:schemeClr val="bg1"/>
                </a:solidFill>
              </a:rPr>
              <a:t>EL</a:t>
            </a:r>
            <a:r>
              <a:rPr lang="es-AR" sz="2800" b="1" dirty="0" smtClean="0">
                <a:solidFill>
                  <a:schemeClr val="bg1"/>
                </a:solidFill>
              </a:rPr>
              <a:t> DEBIDO PROCESO </a:t>
            </a:r>
          </a:p>
          <a:p>
            <a:r>
              <a:rPr lang="es-AR" sz="2800" b="1" dirty="0" smtClean="0">
                <a:solidFill>
                  <a:schemeClr val="bg1"/>
                </a:solidFill>
              </a:rPr>
              <a:t>                    (ART. 18 C.N.)</a:t>
            </a:r>
            <a:endParaRPr lang="es-AR" sz="2800" b="1" dirty="0">
              <a:solidFill>
                <a:schemeClr val="bg1"/>
              </a:solidFill>
            </a:endParaRPr>
          </a:p>
        </p:txBody>
      </p:sp>
      <p:sp>
        <p:nvSpPr>
          <p:cNvPr id="7" name="Título 6"/>
          <p:cNvSpPr>
            <a:spLocks noGrp="1"/>
          </p:cNvSpPr>
          <p:nvPr>
            <p:ph type="title" idx="4294967295"/>
          </p:nvPr>
        </p:nvSpPr>
        <p:spPr>
          <a:xfrm>
            <a:off x="484710" y="1772816"/>
            <a:ext cx="7055380" cy="80432"/>
          </a:xfrm>
        </p:spPr>
        <p:txBody>
          <a:bodyPr/>
          <a:lstStyle/>
          <a:p>
            <a:pPr rtl="0" eaLnBrk="1" latinLnBrk="0" hangingPunct="1"/>
            <a:r>
              <a:rPr lang="es-AR" sz="1800" b="1" kern="1200" dirty="0" smtClean="0">
                <a:solidFill>
                  <a:srgbClr val="FFFFFF"/>
                </a:solidFill>
                <a:effectLst/>
                <a:latin typeface="Century Gothic" panose="020B0502020202020204" pitchFamily="34" charset="0"/>
                <a:ea typeface="+mn-ea"/>
                <a:cs typeface="+mn-cs"/>
              </a:rPr>
              <a:t>Concepto</a:t>
            </a:r>
            <a:r>
              <a:rPr lang="es-AR" sz="1800" kern="1200" dirty="0" smtClean="0">
                <a:solidFill>
                  <a:srgbClr val="FFFFFF"/>
                </a:solidFill>
                <a:effectLst/>
                <a:latin typeface="Century Gothic" panose="020B0502020202020204" pitchFamily="34" charset="0"/>
                <a:ea typeface="+mn-ea"/>
                <a:cs typeface="+mn-cs"/>
              </a:rPr>
              <a:t>: El Debido Proceso es un conjunto de garantías procesales que tienen por objeto asistir a los individuos durante el desarrollo del proceso, y así protegerlos de los abusos de las autoridades y permitirles la defensa de sus derechos </a:t>
            </a:r>
            <a:endParaRPr lang="es-AR" dirty="0" smtClean="0">
              <a:effectLst/>
            </a:endParaRPr>
          </a:p>
          <a:p>
            <a:r>
              <a:rPr lang="es-AR" sz="1800" kern="1200" dirty="0" smtClean="0">
                <a:solidFill>
                  <a:srgbClr val="FFFFFF"/>
                </a:solidFill>
                <a:effectLst/>
                <a:latin typeface="Century Gothic" panose="020B0502020202020204" pitchFamily="34" charset="0"/>
                <a:ea typeface="+mn-ea"/>
                <a:cs typeface="+mn-cs"/>
              </a:rPr>
              <a:t>Dice el art. 18 (primera parte) Ningún habitante de la nación </a:t>
            </a:r>
            <a:r>
              <a:rPr lang="es-AR" sz="1800" kern="1200" dirty="0" err="1" smtClean="0">
                <a:solidFill>
                  <a:srgbClr val="FFFFFF"/>
                </a:solidFill>
                <a:effectLst/>
                <a:latin typeface="Century Gothic" panose="020B0502020202020204" pitchFamily="34" charset="0"/>
                <a:ea typeface="+mn-ea"/>
                <a:cs typeface="+mn-cs"/>
              </a:rPr>
              <a:t>uede</a:t>
            </a:r>
            <a:r>
              <a:rPr lang="es-AR" sz="1800" kern="1200" dirty="0" smtClean="0">
                <a:solidFill>
                  <a:srgbClr val="FFFFFF"/>
                </a:solidFill>
                <a:effectLst/>
                <a:latin typeface="Century Gothic" panose="020B0502020202020204" pitchFamily="34" charset="0"/>
                <a:ea typeface="+mn-ea"/>
                <a:cs typeface="+mn-cs"/>
              </a:rPr>
              <a:t> ser penado sin un juicio previo fundado en una ley anterior al hecho del proceso, ni juzgado por comisiones especiales, o sacados de los jueces designado por  la ley antes del hecho de la causa. Nadie puede ser obligado a declarar contra si mismo. Es inviolable la defensa en juicio de las persona y de los derechos.-</a:t>
            </a:r>
            <a:endParaRPr lang="es-AR" dirty="0"/>
          </a:p>
        </p:txBody>
      </p:sp>
    </p:spTree>
    <p:extLst>
      <p:ext uri="{BB962C8B-B14F-4D97-AF65-F5344CB8AC3E}">
        <p14:creationId xmlns:p14="http://schemas.microsoft.com/office/powerpoint/2010/main" val="20790097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flipH="1">
            <a:off x="1043608" y="1124744"/>
            <a:ext cx="7344816" cy="441340"/>
          </a:xfrm>
          <a:prstGeom prst="rect">
            <a:avLst/>
          </a:prstGeom>
          <a:noFill/>
        </p:spPr>
        <p:txBody>
          <a:bodyPr wrap="square" rtlCol="0">
            <a:spAutoFit/>
          </a:bodyPr>
          <a:lstStyle/>
          <a:p>
            <a:endParaRPr lang="es-AR" dirty="0"/>
          </a:p>
        </p:txBody>
      </p:sp>
      <p:sp>
        <p:nvSpPr>
          <p:cNvPr id="3" name="CuadroTexto 2"/>
          <p:cNvSpPr txBox="1"/>
          <p:nvPr/>
        </p:nvSpPr>
        <p:spPr>
          <a:xfrm rot="10800000" flipV="1">
            <a:off x="1043608" y="34754"/>
            <a:ext cx="6552728" cy="2585323"/>
          </a:xfrm>
          <a:prstGeom prst="rect">
            <a:avLst/>
          </a:prstGeom>
          <a:noFill/>
        </p:spPr>
        <p:txBody>
          <a:bodyPr wrap="square" rtlCol="0">
            <a:spAutoFit/>
          </a:bodyPr>
          <a:lstStyle/>
          <a:p>
            <a:r>
              <a:rPr lang="es-AR" dirty="0" smtClean="0"/>
              <a:t>De esto surge  que entre las garantías procesales la constitución consagra los siguientes principios:</a:t>
            </a:r>
          </a:p>
          <a:p>
            <a:endParaRPr lang="es-AR" dirty="0"/>
          </a:p>
          <a:p>
            <a:endParaRPr lang="es-AR" dirty="0" smtClean="0"/>
          </a:p>
          <a:p>
            <a:pPr marL="285750" indent="-285750">
              <a:buFontTx/>
              <a:buChar char="-"/>
            </a:pPr>
            <a:r>
              <a:rPr lang="es-AR" dirty="0" smtClean="0"/>
              <a:t>JUICIO PREVIO</a:t>
            </a:r>
          </a:p>
          <a:p>
            <a:pPr marL="285750" indent="-285750">
              <a:buFontTx/>
              <a:buChar char="-"/>
            </a:pPr>
            <a:r>
              <a:rPr lang="es-AR" dirty="0" smtClean="0"/>
              <a:t>INTERVENCION DEL JUEZ NATURAL</a:t>
            </a:r>
          </a:p>
          <a:p>
            <a:pPr marL="285750" indent="-285750">
              <a:buFontTx/>
              <a:buChar char="-"/>
            </a:pPr>
            <a:r>
              <a:rPr lang="es-AR" dirty="0" smtClean="0"/>
              <a:t>LEY ANTERIOR (IRRETROACTIVIDAD DE LA LEY</a:t>
            </a:r>
          </a:p>
          <a:p>
            <a:pPr marL="285750" indent="-285750">
              <a:buFontTx/>
              <a:buChar char="-"/>
            </a:pPr>
            <a:r>
              <a:rPr lang="es-AR" dirty="0" smtClean="0"/>
              <a:t>INVIOLABILIDAD DE LA DEFENSA EN JUICIO</a:t>
            </a:r>
          </a:p>
          <a:p>
            <a:pPr marL="285750" indent="-285750">
              <a:buFontTx/>
              <a:buChar char="-"/>
            </a:pPr>
            <a:r>
              <a:rPr lang="es-AR" dirty="0" smtClean="0"/>
              <a:t>DECLARACION CONTRA SI MISMO</a:t>
            </a:r>
            <a:endParaRPr lang="es-AR" dirty="0"/>
          </a:p>
        </p:txBody>
      </p:sp>
    </p:spTree>
    <p:extLst>
      <p:ext uri="{BB962C8B-B14F-4D97-AF65-F5344CB8AC3E}">
        <p14:creationId xmlns:p14="http://schemas.microsoft.com/office/powerpoint/2010/main" val="1410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76703" y="-459432"/>
            <a:ext cx="7055380" cy="2304256"/>
          </a:xfrm>
        </p:spPr>
        <p:txBody>
          <a:bodyPr>
            <a:normAutofit fontScale="90000"/>
          </a:bodyPr>
          <a:lstStyle/>
          <a:p>
            <a:r>
              <a:rPr lang="es-AR" dirty="0" smtClean="0"/>
              <a:t/>
            </a:r>
            <a:br>
              <a:rPr lang="es-AR" dirty="0" smtClean="0"/>
            </a:br>
            <a:r>
              <a:rPr lang="es-AR" dirty="0" smtClean="0"/>
              <a:t/>
            </a:r>
            <a:br>
              <a:rPr lang="es-AR" dirty="0" smtClean="0"/>
            </a:br>
            <a:r>
              <a:rPr lang="es-AR" sz="1300" b="1" dirty="0" smtClean="0"/>
              <a:t>Habeas </a:t>
            </a:r>
            <a:r>
              <a:rPr lang="es-AR" sz="1300" b="1" dirty="0" smtClean="0"/>
              <a:t>Corpus</a:t>
            </a:r>
            <a:br>
              <a:rPr lang="es-AR" sz="1300" b="1" dirty="0" smtClean="0"/>
            </a:br>
            <a:r>
              <a:rPr lang="es-AR" sz="1300" i="1" dirty="0" smtClean="0"/>
              <a:t>Art. 43- 4º párrafo- CN:  “Cuando el derecho lesionado, restringido alterado o amenazado fuera la libertad física, o en caso de agravamiento ilegitimo en las formas o condiciones de detención, o en el de desaparición forzadas de personas, la acción de habeas corpus podrá ser interpuesta por el afectado o por cualquiera en su favor y el juez resolverá de inmediato, aún durante la vigencia del estado de sitio. </a:t>
            </a:r>
            <a:r>
              <a:rPr lang="es-AR" sz="1300" dirty="0" smtClean="0"/>
              <a:t> </a:t>
            </a:r>
            <a:endParaRPr lang="es-AR" sz="1300" dirty="0"/>
          </a:p>
        </p:txBody>
      </p:sp>
      <p:sp>
        <p:nvSpPr>
          <p:cNvPr id="3" name="2 Marcador de contenido"/>
          <p:cNvSpPr>
            <a:spLocks noGrp="1"/>
          </p:cNvSpPr>
          <p:nvPr>
            <p:ph idx="1"/>
          </p:nvPr>
        </p:nvSpPr>
        <p:spPr/>
        <p:txBody>
          <a:bodyPr>
            <a:normAutofit fontScale="25000" lnSpcReduction="20000"/>
          </a:bodyPr>
          <a:lstStyle/>
          <a:p>
            <a:pPr marL="400050" indent="-400050" algn="just">
              <a:buNone/>
            </a:pPr>
            <a:r>
              <a:rPr lang="es-AR" sz="4800" dirty="0" smtClean="0"/>
              <a:t>Esta definición en </a:t>
            </a:r>
            <a:r>
              <a:rPr lang="es-AR" sz="4800" dirty="0" err="1" smtClean="0"/>
              <a:t>Latin</a:t>
            </a:r>
            <a:r>
              <a:rPr lang="es-AR" sz="4800" dirty="0" smtClean="0"/>
              <a:t> significa </a:t>
            </a:r>
            <a:r>
              <a:rPr lang="es-AR" sz="4800" dirty="0" smtClean="0"/>
              <a:t> </a:t>
            </a:r>
            <a:r>
              <a:rPr lang="es-AR" sz="4800" dirty="0" smtClean="0"/>
              <a:t>“Tráigase el Cuerpo</a:t>
            </a:r>
            <a:r>
              <a:rPr lang="es-AR" sz="4800" dirty="0" smtClean="0"/>
              <a:t>”</a:t>
            </a:r>
          </a:p>
          <a:p>
            <a:pPr marL="400050" indent="-400050" algn="just">
              <a:buNone/>
            </a:pPr>
            <a:endParaRPr lang="es-AR" sz="4800" dirty="0" smtClean="0"/>
          </a:p>
          <a:p>
            <a:pPr marL="400050" indent="-400050" algn="just">
              <a:buNone/>
            </a:pPr>
            <a:r>
              <a:rPr lang="es-AR" sz="4800" b="1" u="sng" dirty="0" smtClean="0">
                <a:solidFill>
                  <a:schemeClr val="bg1"/>
                </a:solidFill>
              </a:rPr>
              <a:t>CONCEPTO:</a:t>
            </a:r>
            <a:r>
              <a:rPr lang="es-AR" sz="4800" b="1" dirty="0" smtClean="0"/>
              <a:t>  </a:t>
            </a:r>
            <a:r>
              <a:rPr lang="es-AR" sz="4800" dirty="0" smtClean="0"/>
              <a:t>El habeas corpus es una garantía cuyo objetivo consiste en proteger la libertad física contra las perturbaciones ilegitimas que esta pueda sufrir .</a:t>
            </a:r>
          </a:p>
          <a:p>
            <a:pPr marL="400050" indent="-400050" algn="just">
              <a:buNone/>
            </a:pPr>
            <a:r>
              <a:rPr lang="es-AR" sz="4800" dirty="0" smtClean="0"/>
              <a:t>A través de la acción de habeas corpus se inicia un proceso breve y rápido que tiene como objetivo verificar si la perturbación a la libertad física que sufre el afectado es ilegitima ( ej. Arresto arbitrario, amenazas ilegitimas a la libertad, restricciones a la libertad)  si la perturbación a la libertad resulta ilegitima, el juez debe ordenar  el inmediato cese de dicha perturbación.</a:t>
            </a:r>
          </a:p>
          <a:p>
            <a:pPr marL="400050" indent="-400050" algn="just">
              <a:buNone/>
            </a:pPr>
            <a:r>
              <a:rPr lang="es-AR" sz="4800" b="1" u="sng" dirty="0" smtClean="0">
                <a:solidFill>
                  <a:schemeClr val="bg1"/>
                </a:solidFill>
              </a:rPr>
              <a:t>CLASES</a:t>
            </a:r>
            <a:r>
              <a:rPr lang="es-AR" sz="4800" dirty="0" smtClean="0"/>
              <a:t>: EXISTEN 4 CLASES DE HABEAS CORPUS:</a:t>
            </a:r>
          </a:p>
          <a:p>
            <a:pPr marL="400050" indent="-400050" algn="just">
              <a:buAutoNum type="arabicParenR"/>
            </a:pPr>
            <a:r>
              <a:rPr lang="es-AR" sz="4800" dirty="0" smtClean="0"/>
              <a:t>HABEAS CORPUS CLASICO (o reparador)  es el que se usa para hacer cesar la DETENCIÓN ILEGAL (detención sin orden de  autoridad competente)</a:t>
            </a:r>
          </a:p>
          <a:p>
            <a:pPr marL="400050" indent="-400050" algn="just">
              <a:buAutoNum type="arabicParenR"/>
            </a:pPr>
            <a:r>
              <a:rPr lang="es-AR" sz="4800" dirty="0" smtClean="0"/>
              <a:t>HABEAS CORPUS PREVENTIVO: Se usa para cuando hay una AMENAZA REAL E INMINENTE CONTRA LA LIBERTAD FISICA ( no se trata de simples actos preparatorios) </a:t>
            </a:r>
            <a:r>
              <a:rPr lang="es-AR" sz="4800" dirty="0" err="1" smtClean="0"/>
              <a:t>ej</a:t>
            </a:r>
            <a:r>
              <a:rPr lang="es-AR" sz="4800" dirty="0" smtClean="0"/>
              <a:t>: orden de arresto ilegal que esta pronta a ejecutarse.-</a:t>
            </a:r>
          </a:p>
          <a:p>
            <a:pPr marL="400050" indent="-400050" algn="just">
              <a:buAutoNum type="arabicParenR"/>
            </a:pPr>
            <a:r>
              <a:rPr lang="es-AR" sz="4800" dirty="0" smtClean="0"/>
              <a:t>HABEAS CORPUS CORRECTIVO: se usa a favor de la personas detenidas en forma legal. Su objetivo es corregir las  condiciones de detención legal cuando  no fueran las que correspondan  </a:t>
            </a:r>
            <a:r>
              <a:rPr lang="es-AR" sz="4800" dirty="0" err="1" smtClean="0"/>
              <a:t>ej</a:t>
            </a:r>
            <a:r>
              <a:rPr lang="es-AR" sz="4800" dirty="0" smtClean="0"/>
              <a:t>: cuando a un preso no se le da de comer, se puede interponer este tipo de habeas corpus para que se le de </a:t>
            </a:r>
            <a:r>
              <a:rPr lang="es-AR" sz="4800" dirty="0" err="1" smtClean="0"/>
              <a:t>de</a:t>
            </a:r>
            <a:r>
              <a:rPr lang="es-AR" sz="4800" dirty="0" smtClean="0"/>
              <a:t> comer.</a:t>
            </a:r>
          </a:p>
          <a:p>
            <a:pPr marL="400050" indent="-400050" algn="just">
              <a:buAutoNum type="arabicParenR"/>
            </a:pPr>
            <a:r>
              <a:rPr lang="es-AR" sz="4800" dirty="0" smtClean="0"/>
              <a:t>HABEAS CORPUS RESTINGIDO: se usa para los casos en que hay perturbación en el derecho de locomoción, sin llegar a la privación de la libertad. </a:t>
            </a:r>
            <a:r>
              <a:rPr lang="es-AR" sz="4800" dirty="0" err="1" smtClean="0"/>
              <a:t>Ej</a:t>
            </a:r>
            <a:r>
              <a:rPr lang="es-AR" sz="4800" dirty="0" smtClean="0"/>
              <a:t>: seguimiento, vigilancia, no dejar entrar al trabajo, al estudio, a la casa  etc.</a:t>
            </a:r>
          </a:p>
          <a:p>
            <a:pPr marL="0" indent="0" algn="just">
              <a:buNone/>
            </a:pPr>
            <a:endParaRPr lang="es-AR" sz="1800" dirty="0"/>
          </a:p>
          <a:p>
            <a:pPr marL="0" indent="0" algn="just">
              <a:buNone/>
            </a:pPr>
            <a:endParaRPr lang="es-AR" sz="1800" dirty="0" smtClean="0"/>
          </a:p>
          <a:p>
            <a:pPr marL="0" indent="0" algn="just">
              <a:buNone/>
            </a:pPr>
            <a:endParaRPr lang="es-AR" sz="1800" dirty="0"/>
          </a:p>
          <a:p>
            <a:pPr marL="0" indent="0" algn="just">
              <a:buNone/>
            </a:pPr>
            <a:endParaRPr lang="es-AR" sz="1800" dirty="0" smtClean="0"/>
          </a:p>
          <a:p>
            <a:pPr marL="0" indent="0" algn="just">
              <a:buNone/>
            </a:pPr>
            <a:endParaRPr lang="es-AR" sz="1800" dirty="0"/>
          </a:p>
          <a:p>
            <a:pPr marL="0" indent="0" algn="just">
              <a:buNone/>
            </a:pPr>
            <a:endParaRPr lang="es-AR" sz="1800" dirty="0" smtClean="0"/>
          </a:p>
          <a:p>
            <a:pPr marL="0" indent="0" algn="just">
              <a:buNone/>
            </a:pPr>
            <a:endParaRPr lang="es-AR" sz="1800" dirty="0"/>
          </a:p>
          <a:p>
            <a:pPr marL="0" indent="0" algn="just">
              <a:buNone/>
            </a:pPr>
            <a:endParaRPr lang="es-AR" sz="1800" dirty="0"/>
          </a:p>
          <a:p>
            <a:pPr marL="0" indent="0" algn="just">
              <a:buNone/>
            </a:pPr>
            <a:endParaRPr lang="es-AR" sz="1800" dirty="0" smtClean="0"/>
          </a:p>
        </p:txBody>
      </p:sp>
      <mc:AlternateContent xmlns:mc="http://schemas.openxmlformats.org/markup-compatibility/2006">
        <mc:Choice xmlns:p14="http://schemas.microsoft.com/office/powerpoint/2010/main" Requires="p14">
          <p:contentPart p14:bwMode="auto" r:id="rId2">
            <p14:nvContentPartPr>
              <p14:cNvPr id="4" name="Entrada de lápiz 3"/>
              <p14:cNvContentPartPr/>
              <p14:nvPr/>
            </p14:nvContentPartPr>
            <p14:xfrm>
              <a:off x="8020080" y="3086280"/>
              <a:ext cx="360" cy="360"/>
            </p14:xfrm>
          </p:contentPart>
        </mc:Choice>
        <mc:Fallback>
          <p:pic>
            <p:nvPicPr>
              <p:cNvPr id="4" name="Entrada de lápiz 3"/>
              <p:cNvPicPr/>
              <p:nvPr/>
            </p:nvPicPr>
            <p:blipFill>
              <a:blip r:embed="rId3"/>
              <a:stretch>
                <a:fillRect/>
              </a:stretch>
            </p:blipFill>
            <p:spPr>
              <a:xfrm>
                <a:off x="8010720" y="3076920"/>
                <a:ext cx="19080" cy="19080"/>
              </a:xfrm>
              <a:prstGeom prst="rect">
                <a:avLst/>
              </a:prstGeom>
            </p:spPr>
          </p:pic>
        </mc:Fallback>
      </mc:AlternateContent>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1800" dirty="0" smtClean="0"/>
              <a:t>Habeas corpus</a:t>
            </a:r>
            <a:endParaRPr lang="es-AR" sz="1800" dirty="0"/>
          </a:p>
        </p:txBody>
      </p:sp>
      <p:sp>
        <p:nvSpPr>
          <p:cNvPr id="3" name="2 Marcador de contenido"/>
          <p:cNvSpPr>
            <a:spLocks noGrp="1"/>
          </p:cNvSpPr>
          <p:nvPr>
            <p:ph idx="1"/>
          </p:nvPr>
        </p:nvSpPr>
        <p:spPr>
          <a:xfrm>
            <a:off x="971600" y="980728"/>
            <a:ext cx="6711654" cy="5267678"/>
          </a:xfrm>
        </p:spPr>
        <p:txBody>
          <a:bodyPr>
            <a:normAutofit/>
          </a:bodyPr>
          <a:lstStyle/>
          <a:p>
            <a:pPr algn="just">
              <a:buNone/>
            </a:pPr>
            <a:endParaRPr lang="es-AR" sz="1800" b="1" dirty="0" smtClean="0">
              <a:solidFill>
                <a:schemeClr val="bg1"/>
              </a:solidFill>
            </a:endParaRPr>
          </a:p>
          <a:p>
            <a:pPr algn="just">
              <a:buNone/>
            </a:pPr>
            <a:r>
              <a:rPr lang="es-AR" sz="1800" b="1" dirty="0" smtClean="0">
                <a:solidFill>
                  <a:schemeClr val="bg1"/>
                </a:solidFill>
              </a:rPr>
              <a:t>ANTECEDENTES legislativos: </a:t>
            </a:r>
            <a:r>
              <a:rPr lang="es-AR" sz="1800" dirty="0" smtClean="0"/>
              <a:t>En nuestro país el habeas corpus  fue legislado por primera vez en 1863 a través de la ley 48 art 20. </a:t>
            </a:r>
            <a:r>
              <a:rPr lang="es-AR" sz="1800" dirty="0"/>
              <a:t> </a:t>
            </a:r>
            <a:r>
              <a:rPr lang="es-AR" sz="1800" dirty="0" smtClean="0"/>
              <a:t>en la actualidad rige para todo el país la ley 23.098 (1984)</a:t>
            </a:r>
          </a:p>
          <a:p>
            <a:pPr algn="just">
              <a:buNone/>
            </a:pPr>
            <a:r>
              <a:rPr lang="es-AR" sz="1800" u="sng" dirty="0" smtClean="0">
                <a:solidFill>
                  <a:schemeClr val="accent2">
                    <a:lumMod val="60000"/>
                    <a:lumOff val="40000"/>
                  </a:schemeClr>
                </a:solidFill>
              </a:rPr>
              <a:t>Regulación Constitucional </a:t>
            </a:r>
            <a:r>
              <a:rPr lang="es-AR" sz="1800" dirty="0" smtClean="0"/>
              <a:t>si bien hasta el año 1994, el habeas corpus no se encontraba en el texto de la constitución, siempre se lo considero como una garantía con jerarquía constitucional por que :</a:t>
            </a:r>
          </a:p>
          <a:p>
            <a:pPr algn="just">
              <a:buAutoNum type="alphaLcParenR"/>
            </a:pPr>
            <a:r>
              <a:rPr lang="es-AR" sz="1800" dirty="0" smtClean="0"/>
              <a:t>Surgía en forma implícita del art. 18 cuando dice nadie puede ser arrestado sino en virtud de orden escrita de autoridad competente.</a:t>
            </a:r>
          </a:p>
          <a:p>
            <a:pPr algn="just">
              <a:buAutoNum type="alphaLcParenR"/>
            </a:pPr>
            <a:r>
              <a:rPr lang="es-AR" sz="1800" dirty="0" smtClean="0"/>
              <a:t>Estaba comprendido en el articulo 33 ( derecho Implícito)</a:t>
            </a:r>
          </a:p>
          <a:p>
            <a:pPr marL="0" indent="0" algn="just">
              <a:buNone/>
            </a:pPr>
            <a:endParaRPr lang="es-AR" sz="1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260648"/>
            <a:ext cx="7432586" cy="1592600"/>
          </a:xfrm>
        </p:spPr>
        <p:txBody>
          <a:bodyPr>
            <a:normAutofit/>
          </a:bodyPr>
          <a:lstStyle/>
          <a:p>
            <a:r>
              <a:rPr lang="es-AR" sz="1800" dirty="0" smtClean="0"/>
              <a:t>Habeas Corpus</a:t>
            </a:r>
            <a:endParaRPr lang="es-AR" sz="1800" dirty="0"/>
          </a:p>
        </p:txBody>
      </p:sp>
      <p:sp>
        <p:nvSpPr>
          <p:cNvPr id="3" name="2 Marcador de contenido"/>
          <p:cNvSpPr>
            <a:spLocks noGrp="1"/>
          </p:cNvSpPr>
          <p:nvPr>
            <p:ph idx="1"/>
          </p:nvPr>
        </p:nvSpPr>
        <p:spPr>
          <a:xfrm>
            <a:off x="1115616" y="764704"/>
            <a:ext cx="6711654" cy="5616624"/>
          </a:xfrm>
        </p:spPr>
        <p:txBody>
          <a:bodyPr>
            <a:normAutofit fontScale="25000" lnSpcReduction="20000"/>
          </a:bodyPr>
          <a:lstStyle/>
          <a:p>
            <a:pPr>
              <a:buNone/>
            </a:pPr>
            <a:endParaRPr lang="es-AR" sz="1800" dirty="0" smtClean="0"/>
          </a:p>
          <a:p>
            <a:pPr>
              <a:buNone/>
            </a:pPr>
            <a:r>
              <a:rPr lang="es-AR" sz="7200" dirty="0" smtClean="0"/>
              <a:t>INCORPORACION A LA CONSTITUCION NACIONAL:</a:t>
            </a:r>
          </a:p>
          <a:p>
            <a:pPr>
              <a:buNone/>
            </a:pPr>
            <a:r>
              <a:rPr lang="es-AR" sz="7200" dirty="0" smtClean="0"/>
              <a:t>Pese a que  ya se lo consideraba con jerarquía constitucional ,con la reforma de 1994 se incorpora al texto constitución el habeas corpus , en su articulo 43( ultimo párrafo)</a:t>
            </a:r>
          </a:p>
          <a:p>
            <a:pPr>
              <a:buNone/>
            </a:pPr>
            <a:r>
              <a:rPr lang="es-AR" sz="7200" dirty="0" smtClean="0"/>
              <a:t>Este articulo incorpora definitivamente el habeas corpus pero la regulación legal  (los por menores) de esta garantía se encuentra en la Ley 23.098</a:t>
            </a:r>
          </a:p>
          <a:p>
            <a:pPr>
              <a:buNone/>
            </a:pPr>
            <a:endParaRPr lang="es-AR" sz="7200" b="1" u="sng" dirty="0"/>
          </a:p>
          <a:p>
            <a:pPr>
              <a:buNone/>
            </a:pPr>
            <a:r>
              <a:rPr lang="es-AR" sz="7200" b="1" u="sng" dirty="0" smtClean="0">
                <a:solidFill>
                  <a:schemeClr val="bg1"/>
                </a:solidFill>
              </a:rPr>
              <a:t>LEGITIMACIÓN PARA PROMOVER LA ACCIÓN</a:t>
            </a:r>
            <a:r>
              <a:rPr lang="es-AR" sz="7200" b="1" dirty="0" smtClean="0">
                <a:solidFill>
                  <a:schemeClr val="bg1"/>
                </a:solidFill>
              </a:rPr>
              <a:t>: </a:t>
            </a:r>
            <a:r>
              <a:rPr lang="es-AR" sz="7200" dirty="0" smtClean="0"/>
              <a:t>El habeas corpus puede ser impuesto:</a:t>
            </a:r>
          </a:p>
          <a:p>
            <a:pPr>
              <a:buNone/>
            </a:pPr>
            <a:r>
              <a:rPr lang="es-AR" sz="7200" dirty="0" smtClean="0"/>
              <a:t>a) Por el propio detenido</a:t>
            </a:r>
          </a:p>
          <a:p>
            <a:pPr>
              <a:buNone/>
            </a:pPr>
            <a:r>
              <a:rPr lang="es-AR" sz="7200" dirty="0" smtClean="0"/>
              <a:t>b) Por otra persona en su nombre</a:t>
            </a:r>
          </a:p>
          <a:p>
            <a:pPr>
              <a:buNone/>
            </a:pPr>
            <a:r>
              <a:rPr lang="es-AR" sz="7200" dirty="0" smtClean="0"/>
              <a:t>c) Por el Juez de oficio ( cuando toma conocimiento de un arresto ilegal, amenaza a la libertad etc.)</a:t>
            </a:r>
          </a:p>
          <a:p>
            <a:pPr>
              <a:buNone/>
            </a:pPr>
            <a:endParaRPr lang="es-AR" sz="7200" dirty="0" smtClean="0"/>
          </a:p>
          <a:p>
            <a:pPr>
              <a:buNone/>
            </a:pPr>
            <a:r>
              <a:rPr lang="es-ES" sz="7200" b="1" u="sng" dirty="0" smtClean="0">
                <a:solidFill>
                  <a:schemeClr val="bg1">
                    <a:lumMod val="95000"/>
                    <a:lumOff val="5000"/>
                  </a:schemeClr>
                </a:solidFill>
              </a:rPr>
              <a:t>HABEAS CORPUS DURANTE EL ESTADO DE SITIO: </a:t>
            </a:r>
            <a:r>
              <a:rPr lang="es-ES" sz="7200" dirty="0" smtClean="0"/>
              <a:t>El </a:t>
            </a:r>
            <a:r>
              <a:rPr lang="es-ES" sz="7200" dirty="0"/>
              <a:t>art. 43 CN al igual que la ley 23098 disponen que esta garantía no se suspende durante el Estado de Sitio. </a:t>
            </a:r>
          </a:p>
          <a:p>
            <a:pPr marL="0" indent="0">
              <a:buNone/>
            </a:pPr>
            <a:endParaRPr lang="es-AR" sz="49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4710" y="452718"/>
            <a:ext cx="7055380" cy="672026"/>
          </a:xfrm>
        </p:spPr>
        <p:txBody>
          <a:bodyPr>
            <a:normAutofit/>
          </a:bodyPr>
          <a:lstStyle/>
          <a:p>
            <a:r>
              <a:rPr lang="es-AR" sz="1800" b="1" dirty="0"/>
              <a:t>Habeas Corpus</a:t>
            </a:r>
            <a:endParaRPr lang="es-AR" sz="1800" b="1" dirty="0"/>
          </a:p>
        </p:txBody>
      </p:sp>
      <p:sp>
        <p:nvSpPr>
          <p:cNvPr id="3" name="2 Marcador de contenido"/>
          <p:cNvSpPr>
            <a:spLocks noGrp="1"/>
          </p:cNvSpPr>
          <p:nvPr>
            <p:ph idx="1"/>
          </p:nvPr>
        </p:nvSpPr>
        <p:spPr>
          <a:xfrm>
            <a:off x="827700" y="1268761"/>
            <a:ext cx="6711654" cy="4979646"/>
          </a:xfrm>
        </p:spPr>
        <p:txBody>
          <a:bodyPr>
            <a:normAutofit fontScale="25000" lnSpcReduction="20000"/>
          </a:bodyPr>
          <a:lstStyle/>
          <a:p>
            <a:pPr algn="just">
              <a:buNone/>
            </a:pPr>
            <a:r>
              <a:rPr lang="es-ES" sz="1800" dirty="0"/>
              <a:t> </a:t>
            </a:r>
            <a:r>
              <a:rPr lang="es-ES" sz="7200" dirty="0"/>
              <a:t>Ante su interposición el juez debe hacer un doble análisis: a) de causalidad entre el arresto y los motivos que fundaron la declaración del estado de sitio, y; b) de proporcionalidad entre el acto restrictivo y la causa.</a:t>
            </a:r>
          </a:p>
          <a:p>
            <a:pPr algn="just">
              <a:buNone/>
            </a:pPr>
            <a:r>
              <a:rPr lang="es-ES" sz="7200" dirty="0"/>
              <a:t>       El arrestado goza además del Derecho de opción de salir del territorio argentino establecido en el art. 23 CN</a:t>
            </a:r>
          </a:p>
          <a:p>
            <a:pPr algn="just">
              <a:buNone/>
            </a:pPr>
            <a:r>
              <a:rPr lang="es-ES" sz="7200" b="1" dirty="0">
                <a:solidFill>
                  <a:schemeClr val="accent2">
                    <a:lumMod val="60000"/>
                    <a:lumOff val="40000"/>
                  </a:schemeClr>
                </a:solidFill>
              </a:rPr>
              <a:t>OTRAS CARACTERÍSTICAS DEL HABEAS </a:t>
            </a:r>
            <a:r>
              <a:rPr lang="es-ES" sz="7200" b="1" dirty="0" smtClean="0">
                <a:solidFill>
                  <a:schemeClr val="accent2">
                    <a:lumMod val="60000"/>
                    <a:lumOff val="40000"/>
                  </a:schemeClr>
                </a:solidFill>
              </a:rPr>
              <a:t>CORPUS</a:t>
            </a:r>
            <a:r>
              <a:rPr lang="es-ES" sz="7200" dirty="0" smtClean="0"/>
              <a:t>: </a:t>
            </a:r>
            <a:r>
              <a:rPr lang="es-ES" sz="7200" dirty="0"/>
              <a:t>se debe tener en cuenta que:</a:t>
            </a:r>
          </a:p>
          <a:p>
            <a:pPr algn="just">
              <a:buNone/>
            </a:pPr>
            <a:r>
              <a:rPr lang="es-ES" sz="7200" dirty="0" smtClean="0"/>
              <a:t># El </a:t>
            </a:r>
            <a:r>
              <a:rPr lang="es-ES" sz="7200" dirty="0"/>
              <a:t>habeas corpus procede también contra actos particulares  </a:t>
            </a:r>
            <a:r>
              <a:rPr lang="es-ES" sz="7200" dirty="0" err="1"/>
              <a:t>ej</a:t>
            </a:r>
            <a:r>
              <a:rPr lang="es-ES" sz="7200" dirty="0"/>
              <a:t> : amenaza a la libertad física, seguimientos , </a:t>
            </a:r>
            <a:r>
              <a:rPr lang="es-ES" sz="7200" dirty="0" err="1"/>
              <a:t>etc</a:t>
            </a:r>
            <a:r>
              <a:rPr lang="es-ES" sz="7200" dirty="0"/>
              <a:t>)</a:t>
            </a:r>
          </a:p>
          <a:p>
            <a:pPr algn="just">
              <a:buNone/>
            </a:pPr>
            <a:r>
              <a:rPr lang="es-ES" sz="7200" dirty="0" smtClean="0"/>
              <a:t># A </a:t>
            </a:r>
            <a:r>
              <a:rPr lang="es-ES" sz="7200" dirty="0"/>
              <a:t>partir de la reforma de 94 el habeas corpus se utiliza también ante casos de desaparición forzada de personas</a:t>
            </a:r>
            <a:r>
              <a:rPr lang="es-ES" sz="4500" dirty="0"/>
              <a:t>.</a:t>
            </a:r>
            <a:endParaRPr lang="es-ES" sz="4500" dirty="0" smtClean="0"/>
          </a:p>
          <a:p>
            <a:pPr algn="just">
              <a:buNone/>
            </a:pPr>
            <a:r>
              <a:rPr lang="es-ES" sz="7200" dirty="0" smtClean="0"/>
              <a:t>TRATADOS </a:t>
            </a:r>
            <a:r>
              <a:rPr lang="es-ES" sz="7200" dirty="0"/>
              <a:t>INTERNACIONALES: EL habeas Corpus también se encuentra consagrado en :</a:t>
            </a:r>
          </a:p>
          <a:p>
            <a:pPr algn="just">
              <a:buNone/>
            </a:pPr>
            <a:r>
              <a:rPr lang="es-ES" sz="7200" dirty="0" smtClean="0"/>
              <a:t># El </a:t>
            </a:r>
            <a:r>
              <a:rPr lang="es-ES" sz="7200" dirty="0"/>
              <a:t>pacto San </a:t>
            </a:r>
            <a:r>
              <a:rPr lang="es-ES" sz="7200" dirty="0" smtClean="0"/>
              <a:t>José </a:t>
            </a:r>
            <a:r>
              <a:rPr lang="es-ES" sz="7200" dirty="0"/>
              <a:t>de Costa Rica </a:t>
            </a:r>
          </a:p>
          <a:p>
            <a:pPr algn="just">
              <a:buNone/>
            </a:pPr>
            <a:r>
              <a:rPr lang="es-ES" sz="7200" dirty="0" smtClean="0"/>
              <a:t># El </a:t>
            </a:r>
            <a:r>
              <a:rPr lang="es-ES" sz="7200" dirty="0"/>
              <a:t>pacto internacional de derechos Civiles y </a:t>
            </a:r>
            <a:r>
              <a:rPr lang="es-ES" sz="7200" dirty="0" smtClean="0"/>
              <a:t>Políticos.-</a:t>
            </a:r>
            <a:endParaRPr lang="es-ES" sz="7200" dirty="0"/>
          </a:p>
          <a:p>
            <a:pPr algn="just">
              <a:buNone/>
            </a:pPr>
            <a:endParaRPr lang="es-ES" sz="1800" dirty="0"/>
          </a:p>
          <a:p>
            <a:pPr algn="just">
              <a:buNone/>
            </a:pPr>
            <a:endParaRPr lang="es-ES" sz="1800" dirty="0"/>
          </a:p>
          <a:p>
            <a:pPr algn="just">
              <a:buNone/>
            </a:pPr>
            <a:endParaRPr lang="es-ES" sz="1800" dirty="0"/>
          </a:p>
          <a:p>
            <a:pPr algn="just">
              <a:buNone/>
            </a:pPr>
            <a:endParaRPr lang="es-AR"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b="1" dirty="0" smtClean="0"/>
              <a:t>EL </a:t>
            </a:r>
            <a:r>
              <a:rPr lang="es-AR" sz="3600" b="1" dirty="0" smtClean="0"/>
              <a:t>AMPARO</a:t>
            </a:r>
            <a:br>
              <a:rPr lang="es-AR" sz="3600" b="1" dirty="0" smtClean="0"/>
            </a:br>
            <a:r>
              <a:rPr lang="es-AR" sz="1400" b="1" dirty="0"/>
              <a:t/>
            </a:r>
            <a:br>
              <a:rPr lang="es-AR" sz="1400" b="1" dirty="0"/>
            </a:br>
            <a:r>
              <a:rPr lang="es-AR" sz="1400" b="1" dirty="0" smtClean="0"/>
              <a:t>CONCEPTO:  El Amparo es una acción judicial cuyo objetivo consiste en proteger  todos los derechos </a:t>
            </a:r>
            <a:r>
              <a:rPr lang="es-AR" sz="1400" b="1" dirty="0" err="1" smtClean="0"/>
              <a:t>dferentes</a:t>
            </a:r>
            <a:r>
              <a:rPr lang="es-AR" sz="1400" b="1" dirty="0" smtClean="0"/>
              <a:t> al de la libertad </a:t>
            </a:r>
            <a:r>
              <a:rPr lang="es-AR" sz="1400" b="1" dirty="0" err="1" smtClean="0"/>
              <a:t>fisica</a:t>
            </a:r>
            <a:r>
              <a:rPr lang="es-AR" sz="3600" b="1" dirty="0" smtClean="0"/>
              <a:t/>
            </a:r>
            <a:br>
              <a:rPr lang="es-AR" sz="3600" b="1" dirty="0" smtClean="0"/>
            </a:br>
            <a:endParaRPr lang="es-AR" sz="3600" b="1" dirty="0"/>
          </a:p>
        </p:txBody>
      </p:sp>
      <p:sp>
        <p:nvSpPr>
          <p:cNvPr id="3" name="2 Marcador de contenido"/>
          <p:cNvSpPr>
            <a:spLocks noGrp="1"/>
          </p:cNvSpPr>
          <p:nvPr>
            <p:ph idx="1"/>
          </p:nvPr>
        </p:nvSpPr>
        <p:spPr/>
        <p:txBody>
          <a:bodyPr>
            <a:normAutofit fontScale="77500" lnSpcReduction="20000"/>
          </a:bodyPr>
          <a:lstStyle/>
          <a:p>
            <a:pPr marL="400050" indent="-400050">
              <a:buNone/>
            </a:pPr>
            <a:endParaRPr lang="es-AR" sz="1800" b="1" u="sng" dirty="0" smtClean="0"/>
          </a:p>
          <a:p>
            <a:pPr marL="400050" indent="-400050">
              <a:buNone/>
            </a:pPr>
            <a:r>
              <a:rPr lang="es-AR" sz="1800" b="1" u="sng" dirty="0" smtClean="0"/>
              <a:t>1.- ANTECEDENTES HISTORICOS NACIONALES:</a:t>
            </a:r>
          </a:p>
          <a:p>
            <a:pPr marL="400050" indent="-400050">
              <a:buFont typeface="Wingdings" pitchFamily="2" charset="2"/>
              <a:buChar char="§"/>
            </a:pPr>
            <a:r>
              <a:rPr lang="es-AR" sz="1800" dirty="0" smtClean="0"/>
              <a:t>En argentina se legisla en 1966 (ley 16.986)</a:t>
            </a:r>
          </a:p>
          <a:p>
            <a:pPr marL="400050" indent="-400050">
              <a:buFont typeface="Wingdings" pitchFamily="2" charset="2"/>
              <a:buChar char="§"/>
            </a:pPr>
            <a:r>
              <a:rPr lang="es-AR" sz="1800" dirty="0" err="1" smtClean="0"/>
              <a:t>Csjn</a:t>
            </a:r>
            <a:r>
              <a:rPr lang="es-AR" sz="1800" dirty="0" smtClean="0"/>
              <a:t>-lo crea por vía pretoriana (inferida del art.33 CN) 1957- Caso “</a:t>
            </a:r>
            <a:r>
              <a:rPr lang="es-AR" sz="1800" dirty="0" err="1" smtClean="0"/>
              <a:t>Siri</a:t>
            </a:r>
            <a:r>
              <a:rPr lang="es-AR" sz="1800" dirty="0" smtClean="0"/>
              <a:t>” contra actos de la autoridad publica (Claus. Diario).</a:t>
            </a:r>
          </a:p>
          <a:p>
            <a:pPr marL="400050" indent="-400050">
              <a:buNone/>
            </a:pPr>
            <a:r>
              <a:rPr lang="es-AR" sz="1800" dirty="0" smtClean="0"/>
              <a:t>        “</a:t>
            </a:r>
            <a:r>
              <a:rPr lang="es-AR" sz="1800" dirty="0" err="1" smtClean="0"/>
              <a:t>Kot</a:t>
            </a:r>
            <a:r>
              <a:rPr lang="es-AR" sz="1800" dirty="0" smtClean="0"/>
              <a:t>”-1958 contra actos de particulares (Paro Textil).</a:t>
            </a:r>
          </a:p>
          <a:p>
            <a:pPr marL="400050" indent="-400050"/>
            <a:r>
              <a:rPr lang="es-AR" sz="1800" dirty="0" smtClean="0"/>
              <a:t>Reforma de 1994 consagra art.43</a:t>
            </a:r>
          </a:p>
          <a:p>
            <a:pPr marL="400050" indent="-400050">
              <a:buNone/>
            </a:pPr>
            <a:r>
              <a:rPr lang="es-AR" sz="1800" b="1" u="sng" dirty="0" smtClean="0"/>
              <a:t>2.- ANTECEDENTES EN ENTRE RIOS:</a:t>
            </a:r>
          </a:p>
          <a:p>
            <a:pPr marL="400050" indent="-400050">
              <a:buFont typeface="Wingdings" pitchFamily="2" charset="2"/>
              <a:buChar char="§"/>
            </a:pPr>
            <a:r>
              <a:rPr lang="es-AR" sz="1800" dirty="0" smtClean="0"/>
              <a:t>Constitución Demócrata Progresista de Sta. Fe (1921)</a:t>
            </a:r>
          </a:p>
          <a:p>
            <a:pPr marL="400050" indent="-400050">
              <a:buFont typeface="Wingdings" pitchFamily="2" charset="2"/>
              <a:buChar char="§"/>
            </a:pPr>
            <a:r>
              <a:rPr lang="es-AR" sz="1800" dirty="0" smtClean="0"/>
              <a:t>Constitución de 1933 de E.R. toma el Amparo y Habeas Corpus-art.25- </a:t>
            </a:r>
          </a:p>
          <a:p>
            <a:pPr marL="400050" indent="-400050">
              <a:buFont typeface="Wingdings" pitchFamily="2" charset="2"/>
              <a:buChar char="§"/>
            </a:pPr>
            <a:r>
              <a:rPr lang="es-AR" sz="1800" dirty="0" smtClean="0"/>
              <a:t>Constitución Provincial 2008:  Art.56-Amparo individual y Colectivo                                                   	                                               Art.57-regula amparo por mora</a:t>
            </a:r>
          </a:p>
          <a:p>
            <a:pPr marL="400050" indent="-400050" algn="ctr">
              <a:buNone/>
            </a:pPr>
            <a:r>
              <a:rPr lang="es-AR" sz="1800" dirty="0" smtClean="0"/>
              <a:t>                                          Art.58-regula acciones de ejecución </a:t>
            </a:r>
          </a:p>
          <a:p>
            <a:pPr marL="400050" indent="-400050" algn="ctr">
              <a:buNone/>
            </a:pPr>
            <a:r>
              <a:rPr lang="es-AR" sz="1800" dirty="0" smtClean="0"/>
              <a:t>       Ley 8369 (1990)</a:t>
            </a:r>
            <a:endParaRPr lang="es-AR"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2400" b="1" dirty="0" smtClean="0"/>
              <a:t>Caracteres del Amparo</a:t>
            </a:r>
            <a:br>
              <a:rPr lang="es-AR" sz="2400" b="1" dirty="0" smtClean="0"/>
            </a:br>
            <a:endParaRPr lang="es-AR" sz="2400" b="1" dirty="0"/>
          </a:p>
        </p:txBody>
      </p:sp>
      <p:sp>
        <p:nvSpPr>
          <p:cNvPr id="3" name="2 Marcador de contenido"/>
          <p:cNvSpPr>
            <a:spLocks noGrp="1"/>
          </p:cNvSpPr>
          <p:nvPr>
            <p:ph idx="1"/>
          </p:nvPr>
        </p:nvSpPr>
        <p:spPr/>
        <p:txBody>
          <a:bodyPr>
            <a:normAutofit fontScale="77500" lnSpcReduction="20000"/>
          </a:bodyPr>
          <a:lstStyle/>
          <a:p>
            <a:pPr marL="514350" indent="-514350">
              <a:buNone/>
            </a:pPr>
            <a:r>
              <a:rPr lang="es-AR" sz="1800" dirty="0" smtClean="0">
                <a:solidFill>
                  <a:schemeClr val="accent6"/>
                </a:solidFill>
              </a:rPr>
              <a:t>VI. </a:t>
            </a:r>
            <a:r>
              <a:rPr lang="es-AR" sz="1800" dirty="0" smtClean="0"/>
              <a:t>COMPETENCIA: Orden Nacional es juez de primera instancia donde se produce acto o tuviera efecto (LEY 16.986 art.18)</a:t>
            </a:r>
          </a:p>
          <a:p>
            <a:pPr marL="514350" indent="-514350" algn="ctr">
              <a:buNone/>
            </a:pPr>
            <a:r>
              <a:rPr lang="es-AR" sz="1800" dirty="0" smtClean="0"/>
              <a:t>En la provincia (art.4) cualquier juez sin distinción de grados según dom. del demandado, lugar del hecho o </a:t>
            </a:r>
            <a:r>
              <a:rPr lang="es-AR" sz="1800" dirty="0" err="1" smtClean="0"/>
              <a:t>domic</a:t>
            </a:r>
            <a:r>
              <a:rPr lang="es-AR" sz="1800" dirty="0" smtClean="0"/>
              <a:t>. del afectado-a elección-</a:t>
            </a:r>
          </a:p>
          <a:p>
            <a:pPr marL="514350" indent="-514350">
              <a:buNone/>
            </a:pPr>
            <a:r>
              <a:rPr lang="es-AR" sz="1800" dirty="0" smtClean="0">
                <a:solidFill>
                  <a:schemeClr val="accent6"/>
                </a:solidFill>
              </a:rPr>
              <a:t>VII. </a:t>
            </a:r>
            <a:r>
              <a:rPr lang="es-AR" sz="1800" dirty="0" smtClean="0"/>
              <a:t>LEGITIMACION ACTIVA: art.43 “Toda persona”</a:t>
            </a:r>
          </a:p>
          <a:p>
            <a:pPr marL="514350" indent="-514350">
              <a:buNone/>
            </a:pPr>
            <a:r>
              <a:rPr lang="es-AR" sz="1800" dirty="0"/>
              <a:t> </a:t>
            </a:r>
            <a:r>
              <a:rPr lang="es-AR" sz="1800" dirty="0" smtClean="0"/>
              <a:t>          Ley 16.986 art. 5 afectado</a:t>
            </a:r>
          </a:p>
          <a:p>
            <a:pPr marL="514350" indent="-514350">
              <a:buNone/>
            </a:pPr>
            <a:r>
              <a:rPr lang="es-AR" sz="1800" dirty="0"/>
              <a:t> </a:t>
            </a:r>
            <a:r>
              <a:rPr lang="es-AR" sz="1800" dirty="0" smtClean="0"/>
              <a:t>          Persona Física o Jurídica -habitante o no-.</a:t>
            </a:r>
          </a:p>
          <a:p>
            <a:pPr marL="514350" indent="-514350">
              <a:buNone/>
            </a:pPr>
            <a:r>
              <a:rPr lang="es-AR" sz="1800" dirty="0" smtClean="0"/>
              <a:t>Art.43 -2 </a:t>
            </a:r>
            <a:r>
              <a:rPr lang="es-AR" sz="1800" dirty="0" err="1" smtClean="0"/>
              <a:t>parr</a:t>
            </a:r>
            <a:r>
              <a:rPr lang="es-AR" sz="1800" dirty="0" smtClean="0"/>
              <a:t>.- CN= Prevé 5 casos: -discriminación</a:t>
            </a:r>
          </a:p>
          <a:p>
            <a:pPr marL="514350" indent="-514350">
              <a:buNone/>
            </a:pPr>
            <a:r>
              <a:rPr lang="es-AR" sz="1800" dirty="0" smtClean="0"/>
              <a:t>                                                                 -medio ambiente</a:t>
            </a:r>
          </a:p>
          <a:p>
            <a:pPr marL="514350" indent="-514350">
              <a:buNone/>
            </a:pPr>
            <a:r>
              <a:rPr lang="es-AR" sz="1800" dirty="0" smtClean="0"/>
              <a:t>                                                                 -protección a la libre competencia </a:t>
            </a:r>
          </a:p>
          <a:p>
            <a:pPr marL="514350" indent="-514350">
              <a:buNone/>
            </a:pPr>
            <a:r>
              <a:rPr lang="es-AR" sz="1800" dirty="0" smtClean="0"/>
              <a:t>                                                                 -derechos usuarios y consumidores</a:t>
            </a:r>
          </a:p>
          <a:p>
            <a:pPr marL="514350" indent="-514350">
              <a:buNone/>
            </a:pPr>
            <a:r>
              <a:rPr lang="es-AR" sz="1800" dirty="0" smtClean="0"/>
              <a:t>                                                                 -derechos de incidencia colectiva</a:t>
            </a:r>
          </a:p>
          <a:p>
            <a:pPr marL="514350" indent="-514350">
              <a:buNone/>
            </a:pPr>
            <a:r>
              <a:rPr lang="es-AR" sz="1800" dirty="0" smtClean="0"/>
              <a:t>Todos los pueden ejercer </a:t>
            </a:r>
            <a:r>
              <a:rPr lang="es-AR" sz="1800" dirty="0" smtClean="0"/>
              <a:t> la legitimación par promover la acción le corresponde: al </a:t>
            </a:r>
            <a:r>
              <a:rPr lang="es-AR" sz="1800" dirty="0" smtClean="0"/>
              <a:t>afectado, </a:t>
            </a:r>
            <a:r>
              <a:rPr lang="es-AR" sz="1800" dirty="0" smtClean="0"/>
              <a:t>al </a:t>
            </a:r>
            <a:r>
              <a:rPr lang="es-AR" sz="1800" dirty="0" smtClean="0"/>
              <a:t>defensor del pueblo, </a:t>
            </a:r>
            <a:r>
              <a:rPr lang="es-AR" sz="1800" dirty="0" smtClean="0"/>
              <a:t> a las asociaciones </a:t>
            </a:r>
            <a:r>
              <a:rPr lang="es-AR" sz="1800" dirty="0" smtClean="0"/>
              <a:t>y </a:t>
            </a:r>
            <a:r>
              <a:rPr lang="es-AR" sz="1800" dirty="0" smtClean="0"/>
              <a:t>al </a:t>
            </a:r>
            <a:r>
              <a:rPr lang="es-AR" sz="1800" dirty="0" smtClean="0"/>
              <a:t>Min. </a:t>
            </a:r>
            <a:r>
              <a:rPr lang="es-AR" sz="1800" dirty="0" err="1" smtClean="0"/>
              <a:t>Pco</a:t>
            </a:r>
            <a:r>
              <a:rPr lang="es-AR" sz="1800" dirty="0" smtClean="0"/>
              <a:t>. (art.120CN)</a:t>
            </a:r>
          </a:p>
          <a:p>
            <a:pPr marL="514350" indent="-514350">
              <a:buNone/>
            </a:pPr>
            <a:endParaRPr lang="es-AR" sz="1800" dirty="0" smtClean="0"/>
          </a:p>
          <a:p>
            <a:pPr marL="514350" indent="-514350">
              <a:buNone/>
            </a:pPr>
            <a:endParaRPr lang="es-AR" sz="1800" dirty="0" smtClean="0"/>
          </a:p>
          <a:p>
            <a:pPr marL="514350" indent="-514350">
              <a:buNone/>
            </a:pPr>
            <a:endParaRPr lang="es-AR" sz="1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1710</TotalTime>
  <Words>1926</Words>
  <Application>Microsoft Office PowerPoint</Application>
  <PresentationFormat>Presentación en pantalla (4:3)</PresentationFormat>
  <Paragraphs>142</Paragraphs>
  <Slides>14</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Century Gothic</vt:lpstr>
      <vt:lpstr>Wingdings</vt:lpstr>
      <vt:lpstr>Wingdings 3</vt:lpstr>
      <vt:lpstr>Ion</vt:lpstr>
      <vt:lpstr>GARANTIAS CONSTITUCIONALES</vt:lpstr>
      <vt:lpstr>Concepto: El Debido Proceso es un conjunto de garantías procesales que tienen por objeto asistir a los individuos durante el desarrollo del proceso, y así protegerlos de los abusos de las autoridades y permitirles la defensa de sus derechos  Dice el art. 18 (primera parte) Ningún habitante de la nación uede ser penado sin un juicio previo fundado en una ley anterior al hecho del proceso, ni juzgado por comisiones especiales, o sacados de los jueces designado por  la ley antes del hecho de la causa. Nadie puede ser obligado a declarar contra si mismo. Es inviolable la defensa en juicio de las persona y de los derechos.-</vt:lpstr>
      <vt:lpstr>Presentación de PowerPoint</vt:lpstr>
      <vt:lpstr>  Habeas Corpus Art. 43- 4º párrafo- CN:  “Cuando el derecho lesionado, restringido alterado o amenazado fuera la libertad física, o en caso de agravamiento ilegitimo en las formas o condiciones de detención, o en el de desaparición forzadas de personas, la acción de habeas corpus podrá ser interpuesta por el afectado o por cualquiera en su favor y el juez resolverá de inmediato, aún durante la vigencia del estado de sitio.  </vt:lpstr>
      <vt:lpstr>Habeas corpus</vt:lpstr>
      <vt:lpstr>Habeas Corpus</vt:lpstr>
      <vt:lpstr>Habeas Corpus</vt:lpstr>
      <vt:lpstr>EL AMPARO  CONCEPTO:  El Amparo es una acción judicial cuyo objetivo consiste en proteger  todos los derechos dferentes al de la libertad fisica </vt:lpstr>
      <vt:lpstr>Caracteres del Amparo </vt:lpstr>
      <vt:lpstr>Caracteres del Amparo</vt:lpstr>
      <vt:lpstr>Amparo</vt:lpstr>
      <vt:lpstr>El Habeas Data</vt:lpstr>
      <vt:lpstr>Habeas data</vt:lpstr>
      <vt:lpstr>Habeas data</vt:lpstr>
    </vt:vector>
  </TitlesOfParts>
  <Company>usuario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AMPARO</dc:title>
  <dc:creator>Juan Pablo</dc:creator>
  <cp:lastModifiedBy>fabio andres rodriguez zanin</cp:lastModifiedBy>
  <cp:revision>102</cp:revision>
  <dcterms:created xsi:type="dcterms:W3CDTF">2016-03-06T20:11:25Z</dcterms:created>
  <dcterms:modified xsi:type="dcterms:W3CDTF">2019-06-12T23:51:08Z</dcterms:modified>
</cp:coreProperties>
</file>