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67" r:id="rId10"/>
    <p:sldId id="270" r:id="rId11"/>
    <p:sldId id="268" r:id="rId12"/>
    <p:sldId id="269" r:id="rId13"/>
    <p:sldId id="271" r:id="rId14"/>
    <p:sldId id="272" r:id="rId15"/>
    <p:sldId id="274" r:id="rId16"/>
    <p:sldId id="276" r:id="rId17"/>
    <p:sldId id="277" r:id="rId18"/>
    <p:sldId id="278" r:id="rId19"/>
    <p:sldId id="293" r:id="rId20"/>
    <p:sldId id="295" r:id="rId21"/>
    <p:sldId id="294" r:id="rId22"/>
    <p:sldId id="296" r:id="rId23"/>
    <p:sldId id="280" r:id="rId24"/>
    <p:sldId id="281" r:id="rId25"/>
    <p:sldId id="283" r:id="rId26"/>
    <p:sldId id="285" r:id="rId27"/>
    <p:sldId id="286" r:id="rId28"/>
    <p:sldId id="289" r:id="rId29"/>
    <p:sldId id="292" r:id="rId30"/>
    <p:sldId id="25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82" d="100"/>
          <a:sy n="82" d="100"/>
        </p:scale>
        <p:origin x="6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sz="7200" dirty="0" smtClean="0"/>
              <a:t>Clase teórica 6</a:t>
            </a:r>
            <a:endParaRPr lang="es-AR" sz="7200" dirty="0"/>
          </a:p>
        </p:txBody>
      </p:sp>
    </p:spTree>
    <p:extLst>
      <p:ext uri="{BB962C8B-B14F-4D97-AF65-F5344CB8AC3E}">
        <p14:creationId xmlns:p14="http://schemas.microsoft.com/office/powerpoint/2010/main" val="295683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7886" y="208345"/>
            <a:ext cx="8596668" cy="5856168"/>
          </a:xfrm>
        </p:spPr>
        <p:txBody>
          <a:bodyPr>
            <a:normAutofit/>
          </a:bodyPr>
          <a:lstStyle/>
          <a:p>
            <a:r>
              <a:rPr lang="es-AR" sz="4800" dirty="0" smtClean="0"/>
              <a:t>Invariantes del dato científico                                 conforman la estructura interna del dato científico</a:t>
            </a:r>
            <a:endParaRPr lang="es-AR" sz="4800" dirty="0"/>
          </a:p>
        </p:txBody>
      </p:sp>
      <p:cxnSp>
        <p:nvCxnSpPr>
          <p:cNvPr id="5" name="Conector recto de flecha 4"/>
          <p:cNvCxnSpPr/>
          <p:nvPr/>
        </p:nvCxnSpPr>
        <p:spPr>
          <a:xfrm>
            <a:off x="4143736" y="1377388"/>
            <a:ext cx="142368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510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 y="115747"/>
            <a:ext cx="10174147" cy="6742253"/>
          </a:xfrm>
        </p:spPr>
        <p:txBody>
          <a:bodyPr>
            <a:normAutofit/>
          </a:bodyPr>
          <a:lstStyle/>
          <a:p>
            <a:r>
              <a:rPr lang="es-AR" sz="4800" dirty="0" smtClean="0"/>
              <a:t>De </a:t>
            </a:r>
            <a:r>
              <a:rPr lang="es-AR" sz="4800" dirty="0"/>
              <a:t>la entidad </a:t>
            </a:r>
            <a:r>
              <a:rPr lang="es-AR" sz="4800" dirty="0" smtClean="0"/>
              <a:t>(el arroyo) </a:t>
            </a:r>
            <a:r>
              <a:rPr lang="es-AR" sz="4800" dirty="0"/>
              <a:t>se podrían haber relevado otros aspectos </a:t>
            </a:r>
            <a:r>
              <a:rPr lang="es-AR" sz="4800" dirty="0" smtClean="0"/>
              <a:t>(PH, presencia bacteriológica)</a:t>
            </a:r>
          </a:p>
          <a:p>
            <a:r>
              <a:rPr lang="es-AR" sz="4800" dirty="0" smtClean="0"/>
              <a:t>La construcción de determinado tipo de dato es parte de la construcción del objeto de investigación</a:t>
            </a:r>
            <a:endParaRPr lang="es-AR" sz="4800" dirty="0"/>
          </a:p>
        </p:txBody>
      </p:sp>
    </p:spTree>
    <p:extLst>
      <p:ext uri="{BB962C8B-B14F-4D97-AF65-F5344CB8AC3E}">
        <p14:creationId xmlns:p14="http://schemas.microsoft.com/office/powerpoint/2010/main" val="2773496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
            <a:ext cx="8596668" cy="6759614"/>
          </a:xfrm>
        </p:spPr>
        <p:txBody>
          <a:bodyPr/>
          <a:lstStyle/>
          <a:p>
            <a:r>
              <a:rPr lang="es-AR" sz="2400" dirty="0"/>
              <a:t>1.- </a:t>
            </a:r>
            <a:r>
              <a:rPr lang="es-AR" sz="2400" dirty="0" smtClean="0"/>
              <a:t>las </a:t>
            </a:r>
            <a:r>
              <a:rPr lang="es-AR" sz="2400" b="1" dirty="0"/>
              <a:t>entidades </a:t>
            </a:r>
            <a:r>
              <a:rPr lang="es-AR" sz="2400" dirty="0"/>
              <a:t>en las que se focaliza la descripción constituye una </a:t>
            </a:r>
            <a:r>
              <a:rPr lang="es-AR" sz="2400" b="1" u="sng" dirty="0">
                <a:solidFill>
                  <a:srgbClr val="FF0000"/>
                </a:solidFill>
              </a:rPr>
              <a:t>unidad de análisis </a:t>
            </a:r>
            <a:r>
              <a:rPr lang="es-AR" sz="2400" dirty="0" smtClean="0"/>
              <a:t>– el arroyo</a:t>
            </a:r>
            <a:endParaRPr lang="es-AR" sz="2400" dirty="0"/>
          </a:p>
          <a:p>
            <a:r>
              <a:rPr lang="es-AR" sz="2400" dirty="0"/>
              <a:t>2.- los </a:t>
            </a:r>
            <a:r>
              <a:rPr lang="es-AR" sz="2400" b="1" dirty="0"/>
              <a:t>aspectos </a:t>
            </a:r>
            <a:r>
              <a:rPr lang="es-AR" sz="2400" dirty="0"/>
              <a:t>de las unidades de análisis seleccionados para su examen constituyen las </a:t>
            </a:r>
            <a:r>
              <a:rPr lang="es-AR" sz="2400" b="1" u="sng" dirty="0">
                <a:solidFill>
                  <a:srgbClr val="FF0000"/>
                </a:solidFill>
              </a:rPr>
              <a:t>variables</a:t>
            </a:r>
            <a:r>
              <a:rPr lang="es-AR" sz="2400" b="1" dirty="0"/>
              <a:t> </a:t>
            </a:r>
            <a:r>
              <a:rPr lang="es-AR" sz="2400" dirty="0" smtClean="0"/>
              <a:t>– oxigeno disuelto</a:t>
            </a:r>
            <a:endParaRPr lang="es-AR" sz="2400" dirty="0"/>
          </a:p>
          <a:p>
            <a:r>
              <a:rPr lang="es-AR" sz="2400" dirty="0"/>
              <a:t>3.- los </a:t>
            </a:r>
            <a:r>
              <a:rPr lang="es-AR" sz="2400" b="1" dirty="0"/>
              <a:t>estados </a:t>
            </a:r>
            <a:r>
              <a:rPr lang="es-AR" sz="2400" dirty="0"/>
              <a:t>particulares que pueden asumir las variables constituyen sus </a:t>
            </a:r>
            <a:r>
              <a:rPr lang="es-AR" sz="2400" b="1" u="sng" dirty="0">
                <a:solidFill>
                  <a:srgbClr val="FF0000"/>
                </a:solidFill>
              </a:rPr>
              <a:t>valores o categorías </a:t>
            </a:r>
            <a:r>
              <a:rPr lang="es-AR" sz="2400" dirty="0"/>
              <a:t>-en nuestro caso </a:t>
            </a:r>
            <a:r>
              <a:rPr lang="es-AR" sz="2400" dirty="0" smtClean="0"/>
              <a:t>x valor</a:t>
            </a:r>
            <a:endParaRPr lang="es-AR" sz="2400" dirty="0"/>
          </a:p>
          <a:p>
            <a:r>
              <a:rPr lang="es-AR" sz="2400" dirty="0"/>
              <a:t>4</a:t>
            </a:r>
            <a:r>
              <a:rPr lang="es-AR" sz="2400" u="sng" dirty="0">
                <a:solidFill>
                  <a:srgbClr val="FF0000"/>
                </a:solidFill>
              </a:rPr>
              <a:t>.- </a:t>
            </a:r>
            <a:r>
              <a:rPr lang="es-AR" sz="2400" b="1" u="sng" dirty="0">
                <a:solidFill>
                  <a:srgbClr val="FF0000"/>
                </a:solidFill>
              </a:rPr>
              <a:t>Indicadores </a:t>
            </a:r>
            <a:r>
              <a:rPr lang="es-AR" sz="2400" dirty="0"/>
              <a:t>o definiciones operacionales - constituyen las maneras de medir o evaluar las variables. </a:t>
            </a:r>
            <a:r>
              <a:rPr lang="es-AR" sz="2400" dirty="0" smtClean="0"/>
              <a:t>(</a:t>
            </a:r>
            <a:r>
              <a:rPr lang="es-AR" sz="2400" dirty="0"/>
              <a:t>a) qué se medirá o dimensión del indicador y (b) cómo se medirá o </a:t>
            </a:r>
            <a:r>
              <a:rPr lang="es-AR" sz="2400" b="1" dirty="0"/>
              <a:t>procedimiento </a:t>
            </a:r>
            <a:r>
              <a:rPr lang="es-AR" sz="2400" dirty="0"/>
              <a:t>a llevar a cabo. </a:t>
            </a:r>
            <a:r>
              <a:rPr lang="es-AR" sz="2400" dirty="0" smtClean="0"/>
              <a:t>(</a:t>
            </a:r>
            <a:r>
              <a:rPr lang="es-AR" sz="2400" i="1" dirty="0" smtClean="0"/>
              <a:t>En el ejemplo que estamos desarrollando, todos aquellos aspectos que seleccionemos y los procedimientos que implementemos para evaluar el oxigeno disuelto.)</a:t>
            </a:r>
            <a:endParaRPr lang="es-AR" sz="2400" i="1" dirty="0"/>
          </a:p>
          <a:p>
            <a:endParaRPr lang="es-AR" dirty="0"/>
          </a:p>
        </p:txBody>
      </p:sp>
    </p:spTree>
    <p:extLst>
      <p:ext uri="{BB962C8B-B14F-4D97-AF65-F5344CB8AC3E}">
        <p14:creationId xmlns:p14="http://schemas.microsoft.com/office/powerpoint/2010/main" val="715397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
            <a:ext cx="8596668" cy="6041362"/>
          </a:xfrm>
        </p:spPr>
        <p:txBody>
          <a:bodyPr>
            <a:normAutofit lnSpcReduction="10000"/>
          </a:bodyPr>
          <a:lstStyle/>
          <a:p>
            <a:r>
              <a:rPr lang="es-AR" sz="4400" b="1" u="sng" dirty="0" err="1" smtClean="0">
                <a:solidFill>
                  <a:srgbClr val="FF0000"/>
                </a:solidFill>
              </a:rPr>
              <a:t>Operacionalización</a:t>
            </a:r>
            <a:r>
              <a:rPr lang="es-AR" sz="4400" dirty="0" smtClean="0"/>
              <a:t>: proceso de </a:t>
            </a:r>
            <a:r>
              <a:rPr lang="es-AR" sz="4400" dirty="0"/>
              <a:t>llevar una variable de un nivel abstracto a un plano concreto, desde el plano teórico al plano de lo empírico de forma tal de posibilitar su </a:t>
            </a:r>
            <a:r>
              <a:rPr lang="es-AR" sz="4400" dirty="0" smtClean="0"/>
              <a:t>medición. </a:t>
            </a:r>
            <a:r>
              <a:rPr lang="es-AR" sz="4400" i="1" dirty="0" smtClean="0"/>
              <a:t>Hay </a:t>
            </a:r>
            <a:r>
              <a:rPr lang="es-AR" sz="4400" i="1" dirty="0"/>
              <a:t>variables que son más fáciles de </a:t>
            </a:r>
            <a:r>
              <a:rPr lang="es-AR" sz="4400" i="1" dirty="0" err="1"/>
              <a:t>operacionalizar</a:t>
            </a:r>
            <a:r>
              <a:rPr lang="es-AR" sz="4400" i="1" dirty="0"/>
              <a:t> que </a:t>
            </a:r>
            <a:r>
              <a:rPr lang="es-AR" sz="4400" i="1" dirty="0" smtClean="0"/>
              <a:t>otras</a:t>
            </a:r>
            <a:endParaRPr lang="es-AR" sz="4400" i="1" dirty="0"/>
          </a:p>
        </p:txBody>
      </p:sp>
    </p:spTree>
    <p:extLst>
      <p:ext uri="{BB962C8B-B14F-4D97-AF65-F5344CB8AC3E}">
        <p14:creationId xmlns:p14="http://schemas.microsoft.com/office/powerpoint/2010/main" val="755015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err="1" smtClean="0"/>
              <a:t>Operacionalización</a:t>
            </a:r>
            <a:r>
              <a:rPr lang="es-AR" dirty="0" smtClean="0"/>
              <a:t>: </a:t>
            </a:r>
            <a:endParaRPr lang="es-AR" dirty="0"/>
          </a:p>
        </p:txBody>
      </p:sp>
      <p:sp>
        <p:nvSpPr>
          <p:cNvPr id="3" name="Marcador de contenido 2"/>
          <p:cNvSpPr>
            <a:spLocks noGrp="1"/>
          </p:cNvSpPr>
          <p:nvPr>
            <p:ph idx="1"/>
          </p:nvPr>
        </p:nvSpPr>
        <p:spPr>
          <a:xfrm>
            <a:off x="677334" y="1713053"/>
            <a:ext cx="8596668" cy="4328309"/>
          </a:xfrm>
        </p:spPr>
        <p:txBody>
          <a:bodyPr>
            <a:noAutofit/>
          </a:bodyPr>
          <a:lstStyle/>
          <a:p>
            <a:r>
              <a:rPr lang="es-AR" sz="3200" dirty="0" smtClean="0"/>
              <a:t>Variables abstracta o teórica: temperatura</a:t>
            </a:r>
          </a:p>
          <a:p>
            <a:endParaRPr lang="es-AR" sz="3200" dirty="0"/>
          </a:p>
          <a:p>
            <a:endParaRPr lang="es-AR" sz="3200" dirty="0" smtClean="0"/>
          </a:p>
          <a:p>
            <a:endParaRPr lang="es-AR" sz="3200" dirty="0"/>
          </a:p>
          <a:p>
            <a:r>
              <a:rPr lang="es-AR" sz="3200" dirty="0" err="1" smtClean="0"/>
              <a:t>Operacionalización</a:t>
            </a:r>
            <a:r>
              <a:rPr lang="es-AR" sz="3200" dirty="0" smtClean="0"/>
              <a:t>: se tomará una escala en grados centígrados medidos con un termómetro xx (Indicador)</a:t>
            </a:r>
            <a:endParaRPr lang="es-AR" sz="3200" dirty="0"/>
          </a:p>
        </p:txBody>
      </p:sp>
      <p:cxnSp>
        <p:nvCxnSpPr>
          <p:cNvPr id="5" name="Conector recto de flecha 4"/>
          <p:cNvCxnSpPr/>
          <p:nvPr/>
        </p:nvCxnSpPr>
        <p:spPr>
          <a:xfrm>
            <a:off x="4514127" y="2546430"/>
            <a:ext cx="11574" cy="214131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398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5400" dirty="0" smtClean="0"/>
              <a:t>Indicador: </a:t>
            </a:r>
            <a:endParaRPr lang="es-AR" sz="5400" dirty="0"/>
          </a:p>
        </p:txBody>
      </p:sp>
      <p:sp>
        <p:nvSpPr>
          <p:cNvPr id="3" name="Marcador de contenido 2"/>
          <p:cNvSpPr>
            <a:spLocks noGrp="1"/>
          </p:cNvSpPr>
          <p:nvPr>
            <p:ph idx="1"/>
          </p:nvPr>
        </p:nvSpPr>
        <p:spPr/>
        <p:txBody>
          <a:bodyPr>
            <a:normAutofit/>
          </a:bodyPr>
          <a:lstStyle/>
          <a:p>
            <a:r>
              <a:rPr lang="es-AR" sz="4800" dirty="0" smtClean="0"/>
              <a:t>Con qué procedimiento vamos a registrar ese dato y cómo va a ser la escala en que lo vamos a medir</a:t>
            </a:r>
            <a:endParaRPr lang="es-AR" sz="4800" dirty="0"/>
          </a:p>
        </p:txBody>
      </p:sp>
    </p:spTree>
    <p:extLst>
      <p:ext uri="{BB962C8B-B14F-4D97-AF65-F5344CB8AC3E}">
        <p14:creationId xmlns:p14="http://schemas.microsoft.com/office/powerpoint/2010/main" val="2235418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62528" y="0"/>
            <a:ext cx="10110271" cy="6858000"/>
          </a:xfrm>
        </p:spPr>
        <p:txBody>
          <a:bodyPr/>
          <a:lstStyle/>
          <a:p>
            <a:pPr marL="0" indent="0">
              <a:buNone/>
            </a:pPr>
            <a:r>
              <a:rPr lang="es-AR" sz="4800" b="1" dirty="0" smtClean="0"/>
              <a:t>Los indicadores utilizados </a:t>
            </a:r>
            <a:r>
              <a:rPr lang="es-AR" sz="4800" b="1" dirty="0"/>
              <a:t>para </a:t>
            </a:r>
            <a:r>
              <a:rPr lang="es-AR" sz="4800" b="1" dirty="0" err="1"/>
              <a:t>operacionalizarlas</a:t>
            </a:r>
            <a:r>
              <a:rPr lang="es-AR" sz="4800" dirty="0"/>
              <a:t>:</a:t>
            </a:r>
          </a:p>
          <a:p>
            <a:r>
              <a:rPr lang="es-AR" sz="4800" dirty="0" smtClean="0">
                <a:solidFill>
                  <a:srgbClr val="FF0000"/>
                </a:solidFill>
              </a:rPr>
              <a:t>Puede </a:t>
            </a:r>
            <a:r>
              <a:rPr lang="es-AR" sz="4800" dirty="0">
                <a:solidFill>
                  <a:srgbClr val="FF0000"/>
                </a:solidFill>
              </a:rPr>
              <a:t>suceder que diferentes investigadores estén interesados en estudiar la misma variable pero </a:t>
            </a:r>
            <a:r>
              <a:rPr lang="es-AR" sz="4800" dirty="0" err="1">
                <a:solidFill>
                  <a:srgbClr val="FF0000"/>
                </a:solidFill>
              </a:rPr>
              <a:t>operacionalizarla</a:t>
            </a:r>
            <a:r>
              <a:rPr lang="es-AR" sz="4800" dirty="0">
                <a:solidFill>
                  <a:srgbClr val="FF0000"/>
                </a:solidFill>
              </a:rPr>
              <a:t> de diferentes formas a partir de considerar diferentes indicadores</a:t>
            </a:r>
            <a:r>
              <a:rPr lang="es-AR" sz="4800" dirty="0"/>
              <a:t>. </a:t>
            </a:r>
          </a:p>
          <a:p>
            <a:endParaRPr lang="es-AR" sz="2400" dirty="0"/>
          </a:p>
        </p:txBody>
      </p:sp>
    </p:spTree>
    <p:extLst>
      <p:ext uri="{BB962C8B-B14F-4D97-AF65-F5344CB8AC3E}">
        <p14:creationId xmlns:p14="http://schemas.microsoft.com/office/powerpoint/2010/main" val="26651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43069"/>
            <a:ext cx="8596668" cy="5798294"/>
          </a:xfrm>
        </p:spPr>
        <p:txBody>
          <a:bodyPr>
            <a:noAutofit/>
          </a:bodyPr>
          <a:lstStyle/>
          <a:p>
            <a:pPr marL="0" indent="0">
              <a:buNone/>
            </a:pPr>
            <a:r>
              <a:rPr lang="es-AR" sz="5400" b="1" dirty="0" smtClean="0">
                <a:solidFill>
                  <a:schemeClr val="tx1"/>
                </a:solidFill>
              </a:rPr>
              <a:t>Una</a:t>
            </a:r>
            <a:r>
              <a:rPr lang="es-AR" sz="5400" b="1" u="sng" dirty="0" smtClean="0">
                <a:solidFill>
                  <a:srgbClr val="FF0000"/>
                </a:solidFill>
              </a:rPr>
              <a:t> </a:t>
            </a:r>
            <a:r>
              <a:rPr lang="es-AR" sz="5400" b="1" u="sng" dirty="0">
                <a:solidFill>
                  <a:srgbClr val="FF0000"/>
                </a:solidFill>
              </a:rPr>
              <a:t>VARIABLE </a:t>
            </a:r>
            <a:r>
              <a:rPr lang="es-AR" sz="5400" b="1" dirty="0"/>
              <a:t>es cualquier característica, cualidad o atributo respecto de </a:t>
            </a:r>
            <a:r>
              <a:rPr lang="es-AR" sz="5400" b="1" dirty="0" smtClean="0"/>
              <a:t>la cual </a:t>
            </a:r>
            <a:r>
              <a:rPr lang="es-AR" sz="5400" b="1" dirty="0"/>
              <a:t>los integrantes de un conjunto se diferencian en algo verificable.</a:t>
            </a:r>
            <a:endParaRPr lang="es-AR" sz="5400" dirty="0"/>
          </a:p>
          <a:p>
            <a:endParaRPr lang="es-AR" sz="5400" dirty="0"/>
          </a:p>
        </p:txBody>
      </p:sp>
    </p:spTree>
    <p:extLst>
      <p:ext uri="{BB962C8B-B14F-4D97-AF65-F5344CB8AC3E}">
        <p14:creationId xmlns:p14="http://schemas.microsoft.com/office/powerpoint/2010/main" val="1139340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10121846" cy="6771189"/>
          </a:xfrm>
        </p:spPr>
        <p:txBody>
          <a:bodyPr>
            <a:normAutofit/>
          </a:bodyPr>
          <a:lstStyle/>
          <a:p>
            <a:r>
              <a:rPr lang="es-AR" sz="6600" b="1" dirty="0"/>
              <a:t>Los distintos estados o modalidades que puede tomar una variable en un individuo se denominan </a:t>
            </a:r>
            <a:r>
              <a:rPr lang="es-AR" sz="6600" b="1" u="sng" dirty="0">
                <a:solidFill>
                  <a:srgbClr val="FF0000"/>
                </a:solidFill>
              </a:rPr>
              <a:t>VALORES DE LA VARIABLE</a:t>
            </a:r>
            <a:endParaRPr lang="es-AR" sz="6600" u="sng" dirty="0">
              <a:solidFill>
                <a:srgbClr val="FF0000"/>
              </a:solidFill>
            </a:endParaRPr>
          </a:p>
        </p:txBody>
      </p:sp>
    </p:spTree>
    <p:extLst>
      <p:ext uri="{BB962C8B-B14F-4D97-AF65-F5344CB8AC3E}">
        <p14:creationId xmlns:p14="http://schemas.microsoft.com/office/powerpoint/2010/main" val="227215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pic>
        <p:nvPicPr>
          <p:cNvPr id="4" name="Marcador de contenido 3"/>
          <p:cNvPicPr>
            <a:picLocks noGrp="1" noChangeAspect="1"/>
          </p:cNvPicPr>
          <p:nvPr>
            <p:ph idx="1"/>
          </p:nvPr>
        </p:nvPicPr>
        <p:blipFill>
          <a:blip r:embed="rId2"/>
          <a:stretch>
            <a:fillRect/>
          </a:stretch>
        </p:blipFill>
        <p:spPr>
          <a:xfrm>
            <a:off x="-277791" y="162046"/>
            <a:ext cx="11227442" cy="6551270"/>
          </a:xfrm>
          <a:prstGeom prst="rect">
            <a:avLst/>
          </a:prstGeom>
        </p:spPr>
      </p:pic>
    </p:spTree>
    <p:extLst>
      <p:ext uri="{BB962C8B-B14F-4D97-AF65-F5344CB8AC3E}">
        <p14:creationId xmlns:p14="http://schemas.microsoft.com/office/powerpoint/2010/main" val="288054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El dato: </a:t>
            </a:r>
            <a:endParaRPr lang="es-AR" dirty="0"/>
          </a:p>
        </p:txBody>
      </p:sp>
      <p:sp>
        <p:nvSpPr>
          <p:cNvPr id="3" name="Marcador de contenido 2"/>
          <p:cNvSpPr>
            <a:spLocks noGrp="1"/>
          </p:cNvSpPr>
          <p:nvPr>
            <p:ph idx="1"/>
          </p:nvPr>
        </p:nvSpPr>
        <p:spPr/>
        <p:txBody>
          <a:bodyPr>
            <a:normAutofit/>
          </a:bodyPr>
          <a:lstStyle/>
          <a:p>
            <a:r>
              <a:rPr lang="es-AR" sz="3200" dirty="0" smtClean="0"/>
              <a:t>es </a:t>
            </a:r>
            <a:r>
              <a:rPr lang="es-AR" sz="3200" dirty="0"/>
              <a:t>una representación formalizada de entidades o hechos de carácter simbólico y </a:t>
            </a:r>
            <a:r>
              <a:rPr lang="es-AR" sz="3200" dirty="0" smtClean="0"/>
              <a:t>consecuentemente </a:t>
            </a:r>
            <a:r>
              <a:rPr lang="es-AR" sz="3200" dirty="0"/>
              <a:t>adecuada para su comunicación, interpretación y procesamiento. No tiene significado inmediato, es una observación fuera de su </a:t>
            </a:r>
            <a:r>
              <a:rPr lang="es-AR" sz="3200" dirty="0" smtClean="0"/>
              <a:t>contexto. </a:t>
            </a:r>
            <a:endParaRPr lang="es-AR" sz="3200" dirty="0"/>
          </a:p>
        </p:txBody>
      </p:sp>
    </p:spTree>
    <p:extLst>
      <p:ext uri="{BB962C8B-B14F-4D97-AF65-F5344CB8AC3E}">
        <p14:creationId xmlns:p14="http://schemas.microsoft.com/office/powerpoint/2010/main" val="2008712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pic>
        <p:nvPicPr>
          <p:cNvPr id="4" name="Marcador de contenido 3"/>
          <p:cNvPicPr>
            <a:picLocks noGrp="1" noChangeAspect="1"/>
          </p:cNvPicPr>
          <p:nvPr>
            <p:ph idx="1"/>
          </p:nvPr>
        </p:nvPicPr>
        <p:blipFill>
          <a:blip r:embed="rId2"/>
          <a:stretch>
            <a:fillRect/>
          </a:stretch>
        </p:blipFill>
        <p:spPr>
          <a:xfrm>
            <a:off x="258792" y="120770"/>
            <a:ext cx="11749178" cy="6280029"/>
          </a:xfrm>
          <a:prstGeom prst="rect">
            <a:avLst/>
          </a:prstGeom>
        </p:spPr>
      </p:pic>
    </p:spTree>
    <p:extLst>
      <p:ext uri="{BB962C8B-B14F-4D97-AF65-F5344CB8AC3E}">
        <p14:creationId xmlns:p14="http://schemas.microsoft.com/office/powerpoint/2010/main" val="3737906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20770" y="258792"/>
            <a:ext cx="12312769" cy="6599208"/>
          </a:xfrm>
          <a:prstGeom prst="rect">
            <a:avLst/>
          </a:prstGeom>
        </p:spPr>
      </p:pic>
    </p:spTree>
    <p:extLst>
      <p:ext uri="{BB962C8B-B14F-4D97-AF65-F5344CB8AC3E}">
        <p14:creationId xmlns:p14="http://schemas.microsoft.com/office/powerpoint/2010/main" val="372763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0" y="0"/>
            <a:ext cx="12037671" cy="6858000"/>
          </a:xfrm>
          <a:prstGeom prst="rect">
            <a:avLst/>
          </a:prstGeom>
        </p:spPr>
      </p:pic>
    </p:spTree>
    <p:extLst>
      <p:ext uri="{BB962C8B-B14F-4D97-AF65-F5344CB8AC3E}">
        <p14:creationId xmlns:p14="http://schemas.microsoft.com/office/powerpoint/2010/main" val="3351705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324091"/>
            <a:ext cx="8596668" cy="5717271"/>
          </a:xfrm>
        </p:spPr>
        <p:txBody>
          <a:bodyPr>
            <a:normAutofit/>
          </a:bodyPr>
          <a:lstStyle/>
          <a:p>
            <a:r>
              <a:rPr lang="es-AR" sz="6600" u="sng" dirty="0">
                <a:solidFill>
                  <a:srgbClr val="FF0000"/>
                </a:solidFill>
              </a:rPr>
              <a:t>Definir una variable implica </a:t>
            </a:r>
            <a:r>
              <a:rPr lang="es-AR" sz="6600" b="1" u="sng" dirty="0" smtClean="0">
                <a:solidFill>
                  <a:srgbClr val="FF0000"/>
                </a:solidFill>
              </a:rPr>
              <a:t>nombrarla</a:t>
            </a:r>
            <a:endParaRPr lang="es-AR" sz="6600" dirty="0"/>
          </a:p>
        </p:txBody>
      </p:sp>
    </p:spTree>
    <p:extLst>
      <p:ext uri="{BB962C8B-B14F-4D97-AF65-F5344CB8AC3E}">
        <p14:creationId xmlns:p14="http://schemas.microsoft.com/office/powerpoint/2010/main" val="1954992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27322"/>
            <a:ext cx="10185722" cy="6730677"/>
          </a:xfrm>
        </p:spPr>
        <p:txBody>
          <a:bodyPr>
            <a:normAutofit/>
          </a:bodyPr>
          <a:lstStyle/>
          <a:p>
            <a:r>
              <a:rPr lang="es-AR" sz="2800" b="1" i="1" dirty="0">
                <a:solidFill>
                  <a:srgbClr val="FF0000"/>
                </a:solidFill>
              </a:rPr>
              <a:t>Clasificación de las variables</a:t>
            </a:r>
            <a:endParaRPr lang="es-AR" sz="2800" dirty="0">
              <a:solidFill>
                <a:srgbClr val="FF0000"/>
              </a:solidFill>
            </a:endParaRPr>
          </a:p>
          <a:p>
            <a:r>
              <a:rPr lang="es-AR" sz="2800" dirty="0" smtClean="0">
                <a:solidFill>
                  <a:srgbClr val="FF0000"/>
                </a:solidFill>
              </a:rPr>
              <a:t>de </a:t>
            </a:r>
            <a:r>
              <a:rPr lang="es-AR" sz="2800" dirty="0">
                <a:solidFill>
                  <a:srgbClr val="FF0000"/>
                </a:solidFill>
              </a:rPr>
              <a:t>acuerdo con </a:t>
            </a:r>
            <a:r>
              <a:rPr lang="es-AR" sz="2800" u="sng" dirty="0">
                <a:solidFill>
                  <a:srgbClr val="FF0000"/>
                </a:solidFill>
              </a:rPr>
              <a:t>el papel o rol </a:t>
            </a:r>
            <a:r>
              <a:rPr lang="es-AR" sz="2800" dirty="0">
                <a:solidFill>
                  <a:srgbClr val="FF0000"/>
                </a:solidFill>
              </a:rPr>
              <a:t>que las mismas desempeñan en la investigación y con su </a:t>
            </a:r>
            <a:r>
              <a:rPr lang="es-AR" sz="2800" u="sng" dirty="0">
                <a:solidFill>
                  <a:srgbClr val="FF0000"/>
                </a:solidFill>
              </a:rPr>
              <a:t>naturaleza</a:t>
            </a:r>
            <a:r>
              <a:rPr lang="es-AR" sz="2800" dirty="0">
                <a:solidFill>
                  <a:srgbClr val="FF0000"/>
                </a:solidFill>
              </a:rPr>
              <a:t>.</a:t>
            </a:r>
          </a:p>
          <a:p>
            <a:pPr marL="0" indent="0">
              <a:buNone/>
            </a:pPr>
            <a:r>
              <a:rPr lang="es-AR" b="1" dirty="0" smtClean="0">
                <a:solidFill>
                  <a:srgbClr val="FF0000"/>
                </a:solidFill>
              </a:rPr>
              <a:t>POR </a:t>
            </a:r>
            <a:r>
              <a:rPr lang="es-AR" b="1" dirty="0">
                <a:solidFill>
                  <a:srgbClr val="FF0000"/>
                </a:solidFill>
              </a:rPr>
              <a:t>SU ROL EN LA INVESTIGACIÓN </a:t>
            </a:r>
            <a:r>
              <a:rPr lang="es-AR" dirty="0" smtClean="0"/>
              <a:t>qué </a:t>
            </a:r>
            <a:r>
              <a:rPr lang="es-AR" dirty="0"/>
              <a:t>función cumple la variable en el análisis </a:t>
            </a:r>
            <a:r>
              <a:rPr lang="es-AR" dirty="0" smtClean="0"/>
              <a:t>considerado en una relación de causa efecto. </a:t>
            </a:r>
          </a:p>
          <a:p>
            <a:r>
              <a:rPr lang="es-AR" b="1" dirty="0" smtClean="0"/>
              <a:t>La </a:t>
            </a:r>
            <a:r>
              <a:rPr lang="es-AR" b="1" i="1" dirty="0"/>
              <a:t>causa </a:t>
            </a:r>
            <a:r>
              <a:rPr lang="es-AR" dirty="0"/>
              <a:t>es la </a:t>
            </a:r>
            <a:r>
              <a:rPr lang="es-AR" b="1" dirty="0">
                <a:solidFill>
                  <a:srgbClr val="FF0000"/>
                </a:solidFill>
              </a:rPr>
              <a:t>VARIABLE INDEPENDIENTE</a:t>
            </a:r>
            <a:r>
              <a:rPr lang="es-AR" dirty="0"/>
              <a:t>, aquella variable que el investigador manipula en un experimento </a:t>
            </a:r>
            <a:r>
              <a:rPr lang="es-AR" dirty="0" smtClean="0"/>
              <a:t>propiamente. La </a:t>
            </a:r>
            <a:r>
              <a:rPr lang="es-AR" dirty="0"/>
              <a:t>variable independiente también suele ser denominada variable </a:t>
            </a:r>
            <a:r>
              <a:rPr lang="es-AR" i="1" dirty="0"/>
              <a:t>predictiva </a:t>
            </a:r>
            <a:r>
              <a:rPr lang="es-AR" dirty="0"/>
              <a:t>o variable </a:t>
            </a:r>
            <a:r>
              <a:rPr lang="es-AR" i="1" dirty="0"/>
              <a:t>explicativa</a:t>
            </a:r>
            <a:r>
              <a:rPr lang="es-AR" dirty="0" smtClean="0"/>
              <a:t>. Es </a:t>
            </a:r>
            <a:r>
              <a:rPr lang="es-AR" dirty="0"/>
              <a:t>la variable cuyos valores fija el investigador</a:t>
            </a:r>
            <a:r>
              <a:rPr lang="es-AR" dirty="0" smtClean="0"/>
              <a:t>. En </a:t>
            </a:r>
            <a:r>
              <a:rPr lang="es-AR" dirty="0"/>
              <a:t>un estudio puede haber más de una variable independiente.</a:t>
            </a:r>
          </a:p>
          <a:p>
            <a:r>
              <a:rPr lang="es-AR" b="1" dirty="0"/>
              <a:t>El </a:t>
            </a:r>
            <a:r>
              <a:rPr lang="es-AR" b="1" i="1" dirty="0"/>
              <a:t>efecto </a:t>
            </a:r>
            <a:r>
              <a:rPr lang="es-AR" dirty="0"/>
              <a:t>es la </a:t>
            </a:r>
            <a:r>
              <a:rPr lang="es-AR" b="1" dirty="0">
                <a:solidFill>
                  <a:srgbClr val="FF0000"/>
                </a:solidFill>
              </a:rPr>
              <a:t>VARIABLE </a:t>
            </a:r>
            <a:r>
              <a:rPr lang="es-AR" b="1" dirty="0" smtClean="0">
                <a:solidFill>
                  <a:srgbClr val="FF0000"/>
                </a:solidFill>
              </a:rPr>
              <a:t>DEPENDIENTE </a:t>
            </a:r>
            <a:r>
              <a:rPr lang="es-AR" b="1" dirty="0" smtClean="0"/>
              <a:t>t</a:t>
            </a:r>
            <a:r>
              <a:rPr lang="es-AR" dirty="0" smtClean="0"/>
              <a:t>ambién </a:t>
            </a:r>
            <a:r>
              <a:rPr lang="es-AR" dirty="0"/>
              <a:t>se la denomina variable </a:t>
            </a:r>
            <a:r>
              <a:rPr lang="es-AR" i="1" dirty="0"/>
              <a:t>de impacto</a:t>
            </a:r>
            <a:r>
              <a:rPr lang="es-AR" dirty="0"/>
              <a:t>.</a:t>
            </a:r>
          </a:p>
          <a:p>
            <a:pPr marL="0" indent="0">
              <a:buNone/>
            </a:pPr>
            <a:r>
              <a:rPr lang="es-AR" dirty="0" smtClean="0"/>
              <a:t> o variable </a:t>
            </a:r>
            <a:r>
              <a:rPr lang="es-AR" i="1" dirty="0" smtClean="0"/>
              <a:t>respuesta</a:t>
            </a:r>
            <a:r>
              <a:rPr lang="es-AR" dirty="0"/>
              <a:t>.</a:t>
            </a:r>
          </a:p>
          <a:p>
            <a:r>
              <a:rPr lang="es-AR" b="1" dirty="0" smtClean="0">
                <a:solidFill>
                  <a:srgbClr val="FF0000"/>
                </a:solidFill>
              </a:rPr>
              <a:t>VARIABLES INTERVINIENTES</a:t>
            </a:r>
            <a:r>
              <a:rPr lang="es-AR" dirty="0"/>
              <a:t>, modifican la relación entre las </a:t>
            </a:r>
            <a:r>
              <a:rPr lang="es-AR" dirty="0" smtClean="0"/>
              <a:t>variables independiente </a:t>
            </a:r>
            <a:r>
              <a:rPr lang="es-AR" dirty="0"/>
              <a:t>y dependiente que estamos intentando caracterizar, se hace necesario </a:t>
            </a:r>
            <a:r>
              <a:rPr lang="es-AR" dirty="0" smtClean="0"/>
              <a:t>controlarlas para </a:t>
            </a:r>
            <a:r>
              <a:rPr lang="es-AR" dirty="0"/>
              <a:t>no malinterpretar los resultados</a:t>
            </a:r>
            <a:r>
              <a:rPr lang="es-AR" dirty="0" smtClean="0"/>
              <a:t>. </a:t>
            </a:r>
          </a:p>
          <a:p>
            <a:r>
              <a:rPr lang="es-AR" dirty="0" smtClean="0"/>
              <a:t>- </a:t>
            </a:r>
            <a:r>
              <a:rPr lang="es-AR" b="1" dirty="0"/>
              <a:t>variables intervinientes controladas </a:t>
            </a:r>
            <a:r>
              <a:rPr lang="es-AR" dirty="0"/>
              <a:t>(aquellas que toman valores conocidos) y</a:t>
            </a:r>
          </a:p>
          <a:p>
            <a:r>
              <a:rPr lang="es-AR" dirty="0"/>
              <a:t>- </a:t>
            </a:r>
            <a:r>
              <a:rPr lang="es-AR" b="1" dirty="0"/>
              <a:t>variables intervinientes no controladas </a:t>
            </a:r>
            <a:r>
              <a:rPr lang="es-AR" dirty="0"/>
              <a:t>(aquellas cuyos valores son desconocidos ya sea </a:t>
            </a:r>
            <a:r>
              <a:rPr lang="es-AR" dirty="0" smtClean="0"/>
              <a:t>porque no </a:t>
            </a:r>
            <a:r>
              <a:rPr lang="es-AR" dirty="0"/>
              <a:t>podemos controlarlas o bien porque ignoramos su existencia).</a:t>
            </a:r>
          </a:p>
          <a:p>
            <a:endParaRPr lang="es-AR" dirty="0"/>
          </a:p>
        </p:txBody>
      </p:sp>
    </p:spTree>
    <p:extLst>
      <p:ext uri="{BB962C8B-B14F-4D97-AF65-F5344CB8AC3E}">
        <p14:creationId xmlns:p14="http://schemas.microsoft.com/office/powerpoint/2010/main" val="175146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5747" y="0"/>
            <a:ext cx="9884780" cy="6857999"/>
          </a:xfrm>
        </p:spPr>
        <p:txBody>
          <a:bodyPr/>
          <a:lstStyle/>
          <a:p>
            <a:r>
              <a:rPr lang="es-AR" dirty="0" smtClean="0">
                <a:solidFill>
                  <a:srgbClr val="FF0000"/>
                </a:solidFill>
              </a:rPr>
              <a:t>Clasificación de </a:t>
            </a:r>
            <a:r>
              <a:rPr lang="es-AR" dirty="0">
                <a:solidFill>
                  <a:srgbClr val="FF0000"/>
                </a:solidFill>
              </a:rPr>
              <a:t>las variables </a:t>
            </a:r>
            <a:r>
              <a:rPr lang="es-AR" b="1" dirty="0">
                <a:solidFill>
                  <a:srgbClr val="FF0000"/>
                </a:solidFill>
              </a:rPr>
              <a:t>SEGÚN SU </a:t>
            </a:r>
            <a:r>
              <a:rPr lang="es-AR" b="1" dirty="0" smtClean="0">
                <a:solidFill>
                  <a:srgbClr val="FF0000"/>
                </a:solidFill>
              </a:rPr>
              <a:t>NATURALEZA:</a:t>
            </a:r>
            <a:endParaRPr lang="es-AR" dirty="0">
              <a:solidFill>
                <a:srgbClr val="FF0000"/>
              </a:solidFill>
            </a:endParaRPr>
          </a:p>
          <a:p>
            <a:r>
              <a:rPr lang="es-AR" sz="2800" b="1" dirty="0" smtClean="0">
                <a:solidFill>
                  <a:srgbClr val="FF0000"/>
                </a:solidFill>
              </a:rPr>
              <a:t>VARIABLE </a:t>
            </a:r>
            <a:r>
              <a:rPr lang="es-AR" sz="2800" b="1" dirty="0">
                <a:solidFill>
                  <a:srgbClr val="FF0000"/>
                </a:solidFill>
              </a:rPr>
              <a:t>CUALITATIVA </a:t>
            </a:r>
            <a:r>
              <a:rPr lang="es-AR" sz="2800" dirty="0"/>
              <a:t>es aquella cuyos diferentes estados o valores no pueden ser expresados numéricamente. Los valores que presentan este tipo de variables sólo admiten ser categorizados. Ejemplos: la nacionalidad, el sexo, el grupo sanguíneo</a:t>
            </a:r>
            <a:r>
              <a:rPr lang="es-AR" sz="2800" dirty="0" smtClean="0"/>
              <a:t>..</a:t>
            </a:r>
            <a:endParaRPr lang="es-AR" sz="2800" dirty="0"/>
          </a:p>
          <a:p>
            <a:r>
              <a:rPr lang="es-AR" sz="2800" b="1" dirty="0" smtClean="0">
                <a:solidFill>
                  <a:srgbClr val="FF0000"/>
                </a:solidFill>
              </a:rPr>
              <a:t>VARIABLE </a:t>
            </a:r>
            <a:r>
              <a:rPr lang="es-AR" sz="2800" b="1" dirty="0">
                <a:solidFill>
                  <a:srgbClr val="FF0000"/>
                </a:solidFill>
              </a:rPr>
              <a:t>CUANTITATIVA</a:t>
            </a:r>
            <a:r>
              <a:rPr lang="es-AR" sz="2800" dirty="0"/>
              <a:t>, en cambio, toma valores que pueden ser </a:t>
            </a:r>
            <a:r>
              <a:rPr lang="es-AR" sz="2800" dirty="0" smtClean="0"/>
              <a:t>expresados numéricamente </a:t>
            </a:r>
            <a:r>
              <a:rPr lang="es-AR" sz="2800" dirty="0"/>
              <a:t>y, dentro de este tipo de variables, podemos distinguir entre:</a:t>
            </a:r>
          </a:p>
          <a:p>
            <a:r>
              <a:rPr lang="es-AR" sz="2800" dirty="0"/>
              <a:t>1.- variables </a:t>
            </a:r>
            <a:r>
              <a:rPr lang="es-AR" sz="2800" b="1" dirty="0"/>
              <a:t>CUANTITATIVAS DISCONTINUAS</a:t>
            </a:r>
            <a:r>
              <a:rPr lang="es-AR" sz="2800" dirty="0"/>
              <a:t>, discretas </a:t>
            </a:r>
            <a:endParaRPr lang="es-AR" sz="2800" dirty="0" smtClean="0"/>
          </a:p>
          <a:p>
            <a:r>
              <a:rPr lang="es-AR" sz="2800" dirty="0" smtClean="0"/>
              <a:t>2</a:t>
            </a:r>
            <a:r>
              <a:rPr lang="es-AR" sz="2800" dirty="0"/>
              <a:t>.- variables </a:t>
            </a:r>
            <a:r>
              <a:rPr lang="es-AR" sz="2800" b="1" dirty="0"/>
              <a:t>CUANTITATIVAS CONTINUAS</a:t>
            </a:r>
            <a:r>
              <a:rPr lang="es-AR" sz="2800" dirty="0"/>
              <a:t>.</a:t>
            </a:r>
          </a:p>
          <a:p>
            <a:endParaRPr lang="es-AR" dirty="0"/>
          </a:p>
        </p:txBody>
      </p:sp>
    </p:spTree>
    <p:extLst>
      <p:ext uri="{BB962C8B-B14F-4D97-AF65-F5344CB8AC3E}">
        <p14:creationId xmlns:p14="http://schemas.microsoft.com/office/powerpoint/2010/main" val="3698049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25661"/>
          </a:xfrm>
        </p:spPr>
        <p:txBody>
          <a:bodyPr/>
          <a:lstStyle/>
          <a:p>
            <a:r>
              <a:rPr lang="es-AR" dirty="0" smtClean="0">
                <a:solidFill>
                  <a:srgbClr val="FF0000"/>
                </a:solidFill>
              </a:rPr>
              <a:t>Niveles de medición de las variables</a:t>
            </a:r>
            <a:endParaRPr lang="es-AR" dirty="0">
              <a:solidFill>
                <a:srgbClr val="FF0000"/>
              </a:solidFill>
            </a:endParaRPr>
          </a:p>
        </p:txBody>
      </p:sp>
      <p:sp>
        <p:nvSpPr>
          <p:cNvPr id="3" name="Marcador de contenido 2"/>
          <p:cNvSpPr>
            <a:spLocks noGrp="1"/>
          </p:cNvSpPr>
          <p:nvPr>
            <p:ph idx="1"/>
          </p:nvPr>
        </p:nvSpPr>
        <p:spPr>
          <a:xfrm>
            <a:off x="677334" y="1435261"/>
            <a:ext cx="8596668" cy="4606101"/>
          </a:xfrm>
        </p:spPr>
        <p:txBody>
          <a:bodyPr/>
          <a:lstStyle/>
          <a:p>
            <a:r>
              <a:rPr lang="es-AR" sz="2400" dirty="0"/>
              <a:t>Medir es comparar. Al medir asignamos números o símbolos a los distintos estados que toma una variable. Ahora bien, cuando hacemos referencia al tamaño de una </a:t>
            </a:r>
            <a:r>
              <a:rPr lang="es-AR" sz="2400" dirty="0" smtClean="0"/>
              <a:t>población de pájaros, </a:t>
            </a:r>
            <a:r>
              <a:rPr lang="es-AR" sz="2400" dirty="0"/>
              <a:t>por ejemplo, podemos decir que la misma </a:t>
            </a:r>
            <a:r>
              <a:rPr lang="es-AR" sz="2400" dirty="0" smtClean="0"/>
              <a:t>es poco </a:t>
            </a:r>
            <a:r>
              <a:rPr lang="es-AR" sz="2400" dirty="0"/>
              <a:t>numerosa, normal o muy numerosa, o podemos indicar el número exacto de </a:t>
            </a:r>
            <a:r>
              <a:rPr lang="es-AR" sz="2400" dirty="0" smtClean="0"/>
              <a:t>individuos que tiene: 5, 12, 18 por ejemplo. </a:t>
            </a:r>
            <a:r>
              <a:rPr lang="es-AR" sz="2400" dirty="0"/>
              <a:t>Esta decisión tiene que ver con los denominados niveles de medición que puede alcanzar una variable -o sus indicadores- tema que se discute a continuación.</a:t>
            </a:r>
          </a:p>
          <a:p>
            <a:endParaRPr lang="es-AR" dirty="0"/>
          </a:p>
        </p:txBody>
      </p:sp>
    </p:spTree>
    <p:extLst>
      <p:ext uri="{BB962C8B-B14F-4D97-AF65-F5344CB8AC3E}">
        <p14:creationId xmlns:p14="http://schemas.microsoft.com/office/powerpoint/2010/main" val="1733318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 y="1"/>
            <a:ext cx="9803757" cy="6858000"/>
          </a:xfrm>
        </p:spPr>
        <p:txBody>
          <a:bodyPr>
            <a:normAutofit/>
          </a:bodyPr>
          <a:lstStyle/>
          <a:p>
            <a:r>
              <a:rPr lang="es-AR" b="1" i="1" dirty="0">
                <a:solidFill>
                  <a:srgbClr val="FF0000"/>
                </a:solidFill>
              </a:rPr>
              <a:t>NIVELES DE MEDICIÓN</a:t>
            </a:r>
            <a:endParaRPr lang="es-AR" dirty="0">
              <a:solidFill>
                <a:srgbClr val="FF0000"/>
              </a:solidFill>
            </a:endParaRPr>
          </a:p>
          <a:p>
            <a:r>
              <a:rPr lang="es-AR" dirty="0"/>
              <a:t>Establecer y, en ciertos casos, decidir el nivel de medición que alcanza una variable es importante porque el manejo estadístico posterior de los datos depende en gran medida del nivel de medición. Dentro de los niveles de medición podemos reconocer:</a:t>
            </a:r>
          </a:p>
          <a:p>
            <a:r>
              <a:rPr lang="es-AR" b="1" dirty="0">
                <a:solidFill>
                  <a:srgbClr val="FF0000"/>
                </a:solidFill>
              </a:rPr>
              <a:t>1. Niveles CUALITATIVOS</a:t>
            </a:r>
            <a:endParaRPr lang="es-AR" dirty="0">
              <a:solidFill>
                <a:srgbClr val="FF0000"/>
              </a:solidFill>
            </a:endParaRPr>
          </a:p>
          <a:p>
            <a:r>
              <a:rPr lang="es-AR" b="1" dirty="0"/>
              <a:t>1.1. </a:t>
            </a:r>
            <a:r>
              <a:rPr lang="es-AR" b="1" dirty="0">
                <a:solidFill>
                  <a:srgbClr val="FF0000"/>
                </a:solidFill>
              </a:rPr>
              <a:t>Nivel nominal </a:t>
            </a:r>
            <a:r>
              <a:rPr lang="es-AR" dirty="0"/>
              <a:t>- Es el nivel más bajo. Consiste en nombrar </a:t>
            </a:r>
            <a:endParaRPr lang="es-AR" dirty="0" smtClean="0"/>
          </a:p>
          <a:p>
            <a:r>
              <a:rPr lang="es-AR" b="1" dirty="0" smtClean="0"/>
              <a:t>1.2</a:t>
            </a:r>
            <a:r>
              <a:rPr lang="es-AR" b="1" dirty="0"/>
              <a:t>. </a:t>
            </a:r>
            <a:r>
              <a:rPr lang="es-AR" b="1" dirty="0">
                <a:solidFill>
                  <a:srgbClr val="FF0000"/>
                </a:solidFill>
              </a:rPr>
              <a:t>Nivel ordinal </a:t>
            </a:r>
            <a:r>
              <a:rPr lang="es-AR" dirty="0"/>
              <a:t>- </a:t>
            </a:r>
            <a:r>
              <a:rPr lang="es-AR" dirty="0" smtClean="0"/>
              <a:t>pueden </a:t>
            </a:r>
            <a:r>
              <a:rPr lang="es-AR" dirty="0"/>
              <a:t>clasificarse por rangos de acuerdo con algún criterio. Es posible, en este caso, establecer relaciones de mayor que / menor que, mejor que / peor que, etc., entre los valores que toma la variable</a:t>
            </a:r>
            <a:r>
              <a:rPr lang="es-AR" dirty="0" smtClean="0"/>
              <a:t>. No se conocen las distancias entre un valor y otro.</a:t>
            </a:r>
            <a:endParaRPr lang="es-AR" dirty="0"/>
          </a:p>
          <a:p>
            <a:r>
              <a:rPr lang="es-AR" b="1" dirty="0" smtClean="0">
                <a:solidFill>
                  <a:srgbClr val="FF0000"/>
                </a:solidFill>
              </a:rPr>
              <a:t>2</a:t>
            </a:r>
            <a:r>
              <a:rPr lang="es-AR" b="1" dirty="0">
                <a:solidFill>
                  <a:srgbClr val="FF0000"/>
                </a:solidFill>
              </a:rPr>
              <a:t>. Niveles CUANTITATIVOS</a:t>
            </a:r>
            <a:endParaRPr lang="es-AR" dirty="0">
              <a:solidFill>
                <a:srgbClr val="FF0000"/>
              </a:solidFill>
            </a:endParaRPr>
          </a:p>
          <a:p>
            <a:pPr marL="0" indent="0">
              <a:buNone/>
            </a:pPr>
            <a:r>
              <a:rPr lang="es-AR" dirty="0"/>
              <a:t>En estos casos se conoce la distancia entre dos medidas cualesquiera. </a:t>
            </a:r>
          </a:p>
          <a:p>
            <a:r>
              <a:rPr lang="es-AR" b="1" dirty="0"/>
              <a:t>2.1. </a:t>
            </a:r>
            <a:r>
              <a:rPr lang="es-AR" b="1" dirty="0">
                <a:solidFill>
                  <a:srgbClr val="FF0000"/>
                </a:solidFill>
              </a:rPr>
              <a:t>Nivel de razón </a:t>
            </a:r>
            <a:r>
              <a:rPr lang="es-AR" dirty="0"/>
              <a:t>- Las variables que se miden por razón presentan un punto cero que es absoluto e indica ausencia de medida. Por ejemplo: la altura a la cruz, el peso corporal, la tensión arterial, etc.</a:t>
            </a:r>
          </a:p>
          <a:p>
            <a:r>
              <a:rPr lang="es-AR" b="1" dirty="0"/>
              <a:t>2.2. </a:t>
            </a:r>
            <a:r>
              <a:rPr lang="es-AR" b="1" dirty="0">
                <a:solidFill>
                  <a:srgbClr val="FF0000"/>
                </a:solidFill>
              </a:rPr>
              <a:t>Nivel de intervalo </a:t>
            </a:r>
            <a:r>
              <a:rPr lang="es-AR" b="1" dirty="0"/>
              <a:t>- </a:t>
            </a:r>
            <a:r>
              <a:rPr lang="es-AR" dirty="0"/>
              <a:t>En este caso el punto cero es arbitrario, surge por convención y no indica ausencia de lo que se está midiendo. Los ejemplos típicos de variables que se miden en el nivel de intervalo son </a:t>
            </a:r>
            <a:r>
              <a:rPr lang="es-AR" dirty="0" smtClean="0"/>
              <a:t>la </a:t>
            </a:r>
            <a:r>
              <a:rPr lang="es-AR" dirty="0"/>
              <a:t>temperatura.</a:t>
            </a:r>
          </a:p>
          <a:p>
            <a:endParaRPr lang="es-AR" dirty="0"/>
          </a:p>
        </p:txBody>
      </p:sp>
    </p:spTree>
    <p:extLst>
      <p:ext uri="{BB962C8B-B14F-4D97-AF65-F5344CB8AC3E}">
        <p14:creationId xmlns:p14="http://schemas.microsoft.com/office/powerpoint/2010/main" val="3271458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
            <a:ext cx="8596668" cy="6041362"/>
          </a:xfrm>
        </p:spPr>
        <p:txBody>
          <a:bodyPr>
            <a:normAutofit/>
          </a:bodyPr>
          <a:lstStyle/>
          <a:p>
            <a:r>
              <a:rPr lang="es-AR" sz="4800" dirty="0" smtClean="0"/>
              <a:t>Cuando </a:t>
            </a:r>
            <a:r>
              <a:rPr lang="es-AR" sz="4800" dirty="0"/>
              <a:t>pasamos de un nivel de medición a otro perdemos información. La máxima información se obtiene si permitimos, de ser posible, que la variable alcance el máximo nivel que es capaz de alcanzar.</a:t>
            </a:r>
          </a:p>
          <a:p>
            <a:endParaRPr lang="es-AR" sz="4800" dirty="0"/>
          </a:p>
        </p:txBody>
      </p:sp>
    </p:spTree>
    <p:extLst>
      <p:ext uri="{BB962C8B-B14F-4D97-AF65-F5344CB8AC3E}">
        <p14:creationId xmlns:p14="http://schemas.microsoft.com/office/powerpoint/2010/main" val="2558919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7322" y="0"/>
            <a:ext cx="10232020" cy="6857999"/>
          </a:xfrm>
        </p:spPr>
        <p:txBody>
          <a:bodyPr>
            <a:normAutofit/>
          </a:bodyPr>
          <a:lstStyle/>
          <a:p>
            <a:r>
              <a:rPr lang="es-AR" sz="4000" b="1" dirty="0"/>
              <a:t>Clasificación de las metodologías según la FUENTE DE LOS DATOS: </a:t>
            </a:r>
            <a:r>
              <a:rPr lang="es-AR" sz="4000" i="1" dirty="0" smtClean="0"/>
              <a:t>“</a:t>
            </a:r>
            <a:r>
              <a:rPr lang="es-AR" sz="4000" i="1" dirty="0"/>
              <a:t>En función del tipo de datos que han de </a:t>
            </a:r>
            <a:r>
              <a:rPr lang="es-AR" sz="4000" i="1" dirty="0" smtClean="0"/>
              <a:t>ser</a:t>
            </a:r>
            <a:endParaRPr lang="es-AR" sz="4000" dirty="0"/>
          </a:p>
          <a:p>
            <a:r>
              <a:rPr lang="es-AR" sz="4000" i="1" dirty="0">
                <a:solidFill>
                  <a:srgbClr val="FF0000"/>
                </a:solidFill>
              </a:rPr>
              <a:t>Diseños de campo</a:t>
            </a:r>
            <a:r>
              <a:rPr lang="es-AR" sz="4000" i="1" dirty="0"/>
              <a:t>: </a:t>
            </a:r>
            <a:r>
              <a:rPr lang="es-AR" sz="4000" b="1" i="1" dirty="0">
                <a:solidFill>
                  <a:srgbClr val="FF0000"/>
                </a:solidFill>
              </a:rPr>
              <a:t>datos primarios</a:t>
            </a:r>
            <a:r>
              <a:rPr lang="es-AR" sz="4000" i="1" dirty="0">
                <a:solidFill>
                  <a:srgbClr val="FF0000"/>
                </a:solidFill>
              </a:rPr>
              <a:t> </a:t>
            </a:r>
            <a:r>
              <a:rPr lang="es-AR" sz="4000" i="1" dirty="0"/>
              <a:t>provienen de la experiencia empírica concreta, son datos de primera mano, originales.</a:t>
            </a:r>
            <a:endParaRPr lang="es-AR" sz="4000" dirty="0"/>
          </a:p>
          <a:p>
            <a:r>
              <a:rPr lang="es-AR" sz="4000" i="1" dirty="0">
                <a:solidFill>
                  <a:srgbClr val="FF0000"/>
                </a:solidFill>
              </a:rPr>
              <a:t>Diseños bibliográficos</a:t>
            </a:r>
            <a:r>
              <a:rPr lang="es-AR" sz="4000" i="1" dirty="0"/>
              <a:t>: usan </a:t>
            </a:r>
            <a:r>
              <a:rPr lang="es-AR" sz="4000" b="1" i="1" dirty="0">
                <a:solidFill>
                  <a:srgbClr val="FF0000"/>
                </a:solidFill>
              </a:rPr>
              <a:t>datos secundarios</a:t>
            </a:r>
            <a:r>
              <a:rPr lang="es-AR" sz="4000" i="1" dirty="0"/>
              <a:t>, recogidos por otros. </a:t>
            </a:r>
            <a:endParaRPr lang="es-AR" sz="4000" dirty="0"/>
          </a:p>
          <a:p>
            <a:endParaRPr lang="es-AR" sz="4000" dirty="0"/>
          </a:p>
        </p:txBody>
      </p:sp>
    </p:spTree>
    <p:extLst>
      <p:ext uri="{BB962C8B-B14F-4D97-AF65-F5344CB8AC3E}">
        <p14:creationId xmlns:p14="http://schemas.microsoft.com/office/powerpoint/2010/main" val="60085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Información: </a:t>
            </a:r>
            <a:endParaRPr lang="es-AR" dirty="0"/>
          </a:p>
        </p:txBody>
      </p:sp>
      <p:sp>
        <p:nvSpPr>
          <p:cNvPr id="3" name="Marcador de contenido 2"/>
          <p:cNvSpPr>
            <a:spLocks noGrp="1"/>
          </p:cNvSpPr>
          <p:nvPr>
            <p:ph idx="1"/>
          </p:nvPr>
        </p:nvSpPr>
        <p:spPr/>
        <p:txBody>
          <a:bodyPr>
            <a:normAutofit/>
          </a:bodyPr>
          <a:lstStyle/>
          <a:p>
            <a:r>
              <a:rPr lang="es-AR" sz="2800" dirty="0" smtClean="0"/>
              <a:t>es </a:t>
            </a:r>
            <a:r>
              <a:rPr lang="es-AR" sz="2800" dirty="0"/>
              <a:t>el significado que una persona asigna a un dato, lo que implica que este se transforma en información cuando es evaluado para alcanzar un objetivo específico. Un dato se convierte en información cuando se le agrega valor, cuando se lo conceptualiza, se lo relaciona a un propósito, se lo categoriza, se lo procesa</a:t>
            </a:r>
          </a:p>
        </p:txBody>
      </p:sp>
    </p:spTree>
    <p:extLst>
      <p:ext uri="{BB962C8B-B14F-4D97-AF65-F5344CB8AC3E}">
        <p14:creationId xmlns:p14="http://schemas.microsoft.com/office/powerpoint/2010/main" val="2180165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0"/>
            <a:ext cx="8057072" cy="6858000"/>
          </a:xfrm>
          <a:prstGeom prst="rect">
            <a:avLst/>
          </a:prstGeom>
        </p:spPr>
      </p:pic>
      <p:sp>
        <p:nvSpPr>
          <p:cNvPr id="3" name="Marcador de contenido 2"/>
          <p:cNvSpPr>
            <a:spLocks noGrp="1"/>
          </p:cNvSpPr>
          <p:nvPr>
            <p:ph idx="1"/>
          </p:nvPr>
        </p:nvSpPr>
        <p:spPr>
          <a:xfrm>
            <a:off x="677333" y="1"/>
            <a:ext cx="9277549" cy="6858000"/>
          </a:xfrm>
        </p:spPr>
        <p:txBody>
          <a:bodyPr/>
          <a:lstStyle/>
          <a:p>
            <a:endParaRPr lang="es-AR" dirty="0"/>
          </a:p>
        </p:txBody>
      </p:sp>
    </p:spTree>
    <p:extLst>
      <p:ext uri="{BB962C8B-B14F-4D97-AF65-F5344CB8AC3E}">
        <p14:creationId xmlns:p14="http://schemas.microsoft.com/office/powerpoint/2010/main" val="35898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8000" dirty="0" smtClean="0"/>
              <a:t>El dato es una unidad de información</a:t>
            </a:r>
            <a:endParaRPr lang="es-AR" sz="8000" dirty="0"/>
          </a:p>
        </p:txBody>
      </p:sp>
    </p:spTree>
    <p:extLst>
      <p:ext uri="{BB962C8B-B14F-4D97-AF65-F5344CB8AC3E}">
        <p14:creationId xmlns:p14="http://schemas.microsoft.com/office/powerpoint/2010/main" val="885073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Conocimiento: </a:t>
            </a:r>
            <a:endParaRPr lang="es-AR" dirty="0"/>
          </a:p>
        </p:txBody>
      </p:sp>
      <p:sp>
        <p:nvSpPr>
          <p:cNvPr id="3" name="Marcador de contenido 2"/>
          <p:cNvSpPr>
            <a:spLocks noGrp="1"/>
          </p:cNvSpPr>
          <p:nvPr>
            <p:ph idx="1"/>
          </p:nvPr>
        </p:nvSpPr>
        <p:spPr/>
        <p:txBody>
          <a:bodyPr>
            <a:normAutofit fontScale="77500" lnSpcReduction="20000"/>
          </a:bodyPr>
          <a:lstStyle/>
          <a:p>
            <a:r>
              <a:rPr lang="es-AR" sz="4800" dirty="0"/>
              <a:t>El conocimiento es lo que llegamos a crear a partir de la información </a:t>
            </a:r>
            <a:r>
              <a:rPr lang="es-AR" sz="4800" dirty="0" smtClean="0"/>
              <a:t>significativa</a:t>
            </a:r>
            <a:r>
              <a:rPr lang="es-AR" sz="4800" dirty="0"/>
              <a:t>. </a:t>
            </a:r>
            <a:r>
              <a:rPr lang="es-AR" sz="4800" dirty="0" smtClean="0"/>
              <a:t>Cuando esa información se vincula a la subjetividad de determinada persona o investigador. Es puesta en el marco de los conocimientos previos. </a:t>
            </a:r>
            <a:endParaRPr lang="es-AR" sz="4800" dirty="0"/>
          </a:p>
          <a:p>
            <a:endParaRPr lang="es-AR" dirty="0"/>
          </a:p>
        </p:txBody>
      </p:sp>
    </p:spTree>
    <p:extLst>
      <p:ext uri="{BB962C8B-B14F-4D97-AF65-F5344CB8AC3E}">
        <p14:creationId xmlns:p14="http://schemas.microsoft.com/office/powerpoint/2010/main" val="60210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3" y="0"/>
            <a:ext cx="10202869" cy="6771189"/>
          </a:xfrm>
        </p:spPr>
        <p:txBody>
          <a:bodyPr/>
          <a:lstStyle/>
          <a:p>
            <a:r>
              <a:rPr lang="es-AR" sz="3200" dirty="0" smtClean="0"/>
              <a:t>Si nos dicen que el valor de oxigeno disuelto es X es un dato.</a:t>
            </a:r>
            <a:endParaRPr lang="es-AR" sz="3200" dirty="0"/>
          </a:p>
          <a:p>
            <a:r>
              <a:rPr lang="es-AR" sz="3200" dirty="0"/>
              <a:t>En cambio si se nos dice </a:t>
            </a:r>
            <a:r>
              <a:rPr lang="es-AR" sz="3200" dirty="0" smtClean="0"/>
              <a:t>¨el oxigeno disuelto de valor x corresponde al arroyo xx de la localidad tal donde vierten sus desagües las empresas del parque industrial¨ estamos </a:t>
            </a:r>
            <a:r>
              <a:rPr lang="es-AR" sz="3200" dirty="0"/>
              <a:t>poniendo el dato inicial en un contexto particular. El dato es ahora información que por tratarse de esas </a:t>
            </a:r>
            <a:r>
              <a:rPr lang="es-AR" sz="3200" dirty="0" smtClean="0"/>
              <a:t>características en su contexto. </a:t>
            </a:r>
            <a:endParaRPr lang="es-AR" sz="3200" dirty="0"/>
          </a:p>
          <a:p>
            <a:endParaRPr lang="es-AR" dirty="0"/>
          </a:p>
        </p:txBody>
      </p:sp>
    </p:spTree>
    <p:extLst>
      <p:ext uri="{BB962C8B-B14F-4D97-AF65-F5344CB8AC3E}">
        <p14:creationId xmlns:p14="http://schemas.microsoft.com/office/powerpoint/2010/main" val="292525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77793"/>
            <a:ext cx="8596668" cy="5763570"/>
          </a:xfrm>
        </p:spPr>
        <p:txBody>
          <a:bodyPr>
            <a:normAutofit/>
          </a:bodyPr>
          <a:lstStyle/>
          <a:p>
            <a:r>
              <a:rPr lang="es-AR" sz="4400" dirty="0"/>
              <a:t>Para otra persona en otro contexto ese dato puede transformarse </a:t>
            </a:r>
            <a:r>
              <a:rPr lang="es-AR" sz="4400" dirty="0" smtClean="0"/>
              <a:t>en otro </a:t>
            </a:r>
            <a:r>
              <a:rPr lang="es-AR" sz="4400" dirty="0"/>
              <a:t>tipo de conocimiento, por </a:t>
            </a:r>
            <a:r>
              <a:rPr lang="es-AR" sz="4400" dirty="0" smtClean="0"/>
              <a:t>ejemplo, un biólogo que esté analizando el hábitat de determinado pez. </a:t>
            </a:r>
            <a:endParaRPr lang="es-AR" sz="4400" dirty="0"/>
          </a:p>
        </p:txBody>
      </p:sp>
    </p:spTree>
    <p:extLst>
      <p:ext uri="{BB962C8B-B14F-4D97-AF65-F5344CB8AC3E}">
        <p14:creationId xmlns:p14="http://schemas.microsoft.com/office/powerpoint/2010/main" val="94947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8596668" cy="6736465"/>
          </a:xfrm>
        </p:spPr>
        <p:txBody>
          <a:bodyPr>
            <a:normAutofit/>
          </a:bodyPr>
          <a:lstStyle/>
          <a:p>
            <a:r>
              <a:rPr lang="es-AR" sz="6600" dirty="0" smtClean="0"/>
              <a:t>En un </a:t>
            </a:r>
            <a:r>
              <a:rPr lang="es-AR" sz="6600" dirty="0"/>
              <a:t>dato </a:t>
            </a:r>
            <a:r>
              <a:rPr lang="es-AR" sz="6600" dirty="0" smtClean="0"/>
              <a:t>intervienen </a:t>
            </a:r>
            <a:r>
              <a:rPr lang="es-AR" sz="6600" dirty="0"/>
              <a:t>una serie de elementos invariantes. </a:t>
            </a:r>
          </a:p>
        </p:txBody>
      </p:sp>
    </p:spTree>
    <p:extLst>
      <p:ext uri="{BB962C8B-B14F-4D97-AF65-F5344CB8AC3E}">
        <p14:creationId xmlns:p14="http://schemas.microsoft.com/office/powerpoint/2010/main" val="154652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 y="0"/>
            <a:ext cx="12107118" cy="6857999"/>
          </a:xfrm>
        </p:spPr>
        <p:txBody>
          <a:bodyPr/>
          <a:lstStyle/>
          <a:p>
            <a:r>
              <a:rPr lang="es-AR" sz="3600" dirty="0">
                <a:solidFill>
                  <a:srgbClr val="FF0000"/>
                </a:solidFill>
              </a:rPr>
              <a:t>Invariantes</a:t>
            </a:r>
            <a:r>
              <a:rPr lang="es-AR" sz="3600" dirty="0" smtClean="0">
                <a:solidFill>
                  <a:srgbClr val="FF0000"/>
                </a:solidFill>
              </a:rPr>
              <a:t>:</a:t>
            </a:r>
          </a:p>
          <a:p>
            <a:r>
              <a:rPr lang="es-AR" sz="3600" dirty="0" smtClean="0"/>
              <a:t> </a:t>
            </a:r>
            <a:r>
              <a:rPr lang="es-AR" sz="3600" u="sng" dirty="0"/>
              <a:t>una entidad</a:t>
            </a:r>
            <a:r>
              <a:rPr lang="es-AR" sz="3600" dirty="0"/>
              <a:t>: acerca de la cual se habla: </a:t>
            </a:r>
            <a:r>
              <a:rPr lang="es-AR" sz="3600" dirty="0" smtClean="0"/>
              <a:t>el arroyo</a:t>
            </a:r>
          </a:p>
          <a:p>
            <a:r>
              <a:rPr lang="es-AR" sz="3600" u="sng" dirty="0" smtClean="0"/>
              <a:t>Una </a:t>
            </a:r>
            <a:r>
              <a:rPr lang="es-AR" sz="3600" u="sng" dirty="0"/>
              <a:t>propiedad</a:t>
            </a:r>
            <a:r>
              <a:rPr lang="es-AR" sz="3600" dirty="0"/>
              <a:t>: o aspecto de esa entidad, o característica: </a:t>
            </a:r>
            <a:r>
              <a:rPr lang="es-AR" sz="3600" dirty="0" smtClean="0"/>
              <a:t>el oxigeno disuelto</a:t>
            </a:r>
            <a:endParaRPr lang="es-AR" sz="3600" dirty="0"/>
          </a:p>
          <a:p>
            <a:r>
              <a:rPr lang="es-AR" sz="3600" u="sng" dirty="0"/>
              <a:t>Un estado</a:t>
            </a:r>
            <a:r>
              <a:rPr lang="es-AR" sz="3600" dirty="0"/>
              <a:t>: particular que presenta esa propiedad en el momento de observar la entidad: </a:t>
            </a:r>
            <a:r>
              <a:rPr lang="es-AR" sz="3600" dirty="0" smtClean="0"/>
              <a:t>tal valor</a:t>
            </a:r>
            <a:endParaRPr lang="es-AR" sz="3600" dirty="0"/>
          </a:p>
          <a:p>
            <a:r>
              <a:rPr lang="es-AR" sz="3600" u="sng" dirty="0"/>
              <a:t>Un procedimiento</a:t>
            </a:r>
            <a:r>
              <a:rPr lang="es-AR" sz="3600" dirty="0"/>
              <a:t>: por el que determina el estado que le corresponde a esa propiedad de la entidad en el momento de ser </a:t>
            </a:r>
            <a:r>
              <a:rPr lang="es-AR" sz="3600" dirty="0" smtClean="0"/>
              <a:t>evaluada: </a:t>
            </a:r>
            <a:r>
              <a:rPr lang="es-AR" sz="3600" dirty="0"/>
              <a:t>la observación </a:t>
            </a:r>
            <a:r>
              <a:rPr lang="es-AR" sz="3600" dirty="0" smtClean="0"/>
              <a:t>a través de determinado instrumento.  </a:t>
            </a:r>
            <a:endParaRPr lang="es-AR" sz="3600" dirty="0"/>
          </a:p>
          <a:p>
            <a:endParaRPr lang="es-AR" dirty="0"/>
          </a:p>
        </p:txBody>
      </p:sp>
    </p:spTree>
    <p:extLst>
      <p:ext uri="{BB962C8B-B14F-4D97-AF65-F5344CB8AC3E}">
        <p14:creationId xmlns:p14="http://schemas.microsoft.com/office/powerpoint/2010/main" val="3474812419"/>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TotalTime>
  <Words>1370</Words>
  <Application>Microsoft Office PowerPoint</Application>
  <PresentationFormat>Panorámica</PresentationFormat>
  <Paragraphs>67</Paragraphs>
  <Slides>30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30</vt:i4>
      </vt:variant>
    </vt:vector>
  </HeadingPairs>
  <TitlesOfParts>
    <vt:vector size="34" baseType="lpstr">
      <vt:lpstr>Arial</vt:lpstr>
      <vt:lpstr>Trebuchet MS</vt:lpstr>
      <vt:lpstr>Wingdings 3</vt:lpstr>
      <vt:lpstr>Faceta</vt:lpstr>
      <vt:lpstr>Clase teórica 6</vt:lpstr>
      <vt:lpstr>El dato: </vt:lpstr>
      <vt:lpstr>Información: </vt:lpstr>
      <vt:lpstr>El dato es una unidad de información</vt:lpstr>
      <vt:lpstr>Conocimiento: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Operacionalización: </vt:lpstr>
      <vt:lpstr>Indicador: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Niveles de medición de las variables</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19</cp:revision>
  <dcterms:created xsi:type="dcterms:W3CDTF">2020-05-13T02:24:51Z</dcterms:created>
  <dcterms:modified xsi:type="dcterms:W3CDTF">2020-05-13T22:41:53Z</dcterms:modified>
</cp:coreProperties>
</file>