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68" r:id="rId14"/>
    <p:sldId id="266" r:id="rId15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51BB-7CCF-45A3-8A59-FD0278792F25}" type="datetimeFigureOut">
              <a:rPr lang="es-AR" smtClean="0"/>
              <a:t>1/4/2020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F725-E4A4-4442-B405-9F2804AAA9C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51953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51BB-7CCF-45A3-8A59-FD0278792F25}" type="datetimeFigureOut">
              <a:rPr lang="es-AR" smtClean="0"/>
              <a:t>1/4/2020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F725-E4A4-4442-B405-9F2804AAA9C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02573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51BB-7CCF-45A3-8A59-FD0278792F25}" type="datetimeFigureOut">
              <a:rPr lang="es-AR" smtClean="0"/>
              <a:t>1/4/2020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F725-E4A4-4442-B405-9F2804AAA9C2}" type="slidenum">
              <a:rPr lang="es-AR" smtClean="0"/>
              <a:t>‹Nº›</a:t>
            </a:fld>
            <a:endParaRPr lang="es-A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2700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51BB-7CCF-45A3-8A59-FD0278792F25}" type="datetimeFigureOut">
              <a:rPr lang="es-AR" smtClean="0"/>
              <a:t>1/4/2020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F725-E4A4-4442-B405-9F2804AAA9C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26158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51BB-7CCF-45A3-8A59-FD0278792F25}" type="datetimeFigureOut">
              <a:rPr lang="es-AR" smtClean="0"/>
              <a:t>1/4/2020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F725-E4A4-4442-B405-9F2804AAA9C2}" type="slidenum">
              <a:rPr lang="es-AR" smtClean="0"/>
              <a:t>‹Nº›</a:t>
            </a:fld>
            <a:endParaRPr lang="es-A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1665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51BB-7CCF-45A3-8A59-FD0278792F25}" type="datetimeFigureOut">
              <a:rPr lang="es-AR" smtClean="0"/>
              <a:t>1/4/2020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F725-E4A4-4442-B405-9F2804AAA9C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3861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51BB-7CCF-45A3-8A59-FD0278792F25}" type="datetimeFigureOut">
              <a:rPr lang="es-AR" smtClean="0"/>
              <a:t>1/4/2020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F725-E4A4-4442-B405-9F2804AAA9C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31780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51BB-7CCF-45A3-8A59-FD0278792F25}" type="datetimeFigureOut">
              <a:rPr lang="es-AR" smtClean="0"/>
              <a:t>1/4/2020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F725-E4A4-4442-B405-9F2804AAA9C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44734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51BB-7CCF-45A3-8A59-FD0278792F25}" type="datetimeFigureOut">
              <a:rPr lang="es-AR" smtClean="0"/>
              <a:t>1/4/2020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F725-E4A4-4442-B405-9F2804AAA9C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5589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51BB-7CCF-45A3-8A59-FD0278792F25}" type="datetimeFigureOut">
              <a:rPr lang="es-AR" smtClean="0"/>
              <a:t>1/4/2020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F725-E4A4-4442-B405-9F2804AAA9C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36423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51BB-7CCF-45A3-8A59-FD0278792F25}" type="datetimeFigureOut">
              <a:rPr lang="es-AR" smtClean="0"/>
              <a:t>1/4/2020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F725-E4A4-4442-B405-9F2804AAA9C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0081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51BB-7CCF-45A3-8A59-FD0278792F25}" type="datetimeFigureOut">
              <a:rPr lang="es-AR" smtClean="0"/>
              <a:t>1/4/2020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F725-E4A4-4442-B405-9F2804AAA9C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8252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51BB-7CCF-45A3-8A59-FD0278792F25}" type="datetimeFigureOut">
              <a:rPr lang="es-AR" smtClean="0"/>
              <a:t>1/4/2020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F725-E4A4-4442-B405-9F2804AAA9C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11339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51BB-7CCF-45A3-8A59-FD0278792F25}" type="datetimeFigureOut">
              <a:rPr lang="es-AR" smtClean="0"/>
              <a:t>1/4/2020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F725-E4A4-4442-B405-9F2804AAA9C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3675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51BB-7CCF-45A3-8A59-FD0278792F25}" type="datetimeFigureOut">
              <a:rPr lang="es-AR" smtClean="0"/>
              <a:t>1/4/2020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F725-E4A4-4442-B405-9F2804AAA9C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5636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51BB-7CCF-45A3-8A59-FD0278792F25}" type="datetimeFigureOut">
              <a:rPr lang="es-AR" smtClean="0"/>
              <a:t>1/4/2020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F725-E4A4-4442-B405-9F2804AAA9C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8705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D51BB-7CCF-45A3-8A59-FD0278792F25}" type="datetimeFigureOut">
              <a:rPr lang="es-AR" smtClean="0"/>
              <a:t>1/4/2020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39F725-E4A4-4442-B405-9F2804AAA9C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69865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7" y="1438507"/>
            <a:ext cx="7766936" cy="2612329"/>
          </a:xfrm>
        </p:spPr>
        <p:txBody>
          <a:bodyPr/>
          <a:lstStyle/>
          <a:p>
            <a:r>
              <a:rPr lang="es-AR" sz="4800" dirty="0" smtClean="0">
                <a:solidFill>
                  <a:srgbClr val="FF0000"/>
                </a:solidFill>
              </a:rPr>
              <a:t>Carrera </a:t>
            </a:r>
            <a:r>
              <a:rPr lang="es-AR" sz="4800" dirty="0" smtClean="0">
                <a:solidFill>
                  <a:srgbClr val="FF0000"/>
                </a:solidFill>
              </a:rPr>
              <a:t>Gestión Ambiental</a:t>
            </a:r>
            <a:endParaRPr lang="es-AR" sz="4800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s-AR" sz="4400" dirty="0" smtClean="0">
                <a:solidFill>
                  <a:srgbClr val="FF0000"/>
                </a:solidFill>
              </a:rPr>
              <a:t>Metodología de la investigación</a:t>
            </a:r>
            <a:endParaRPr lang="es-AR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856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791737"/>
            <a:ext cx="8596668" cy="5249625"/>
          </a:xfrm>
        </p:spPr>
        <p:txBody>
          <a:bodyPr>
            <a:normAutofit fontScale="70000" lnSpcReduction="20000"/>
          </a:bodyPr>
          <a:lstStyle/>
          <a:p>
            <a:r>
              <a:rPr lang="es-AR" sz="4400" dirty="0" smtClean="0"/>
              <a:t>Epistemología (sentido amplio y restringido)</a:t>
            </a:r>
          </a:p>
          <a:p>
            <a:r>
              <a:rPr lang="es-AR" sz="4400" dirty="0" smtClean="0"/>
              <a:t>Filosofía de la ciencia</a:t>
            </a:r>
          </a:p>
          <a:p>
            <a:r>
              <a:rPr lang="es-AR" sz="4400" dirty="0" smtClean="0"/>
              <a:t>Metodología: </a:t>
            </a:r>
            <a:r>
              <a:rPr lang="es-AR" sz="4400" dirty="0">
                <a:solidFill>
                  <a:srgbClr val="0070C0"/>
                </a:solidFill>
              </a:rPr>
              <a:t>se trata de la búsqueda de estrategias para incrementar el conocimiento científico. Procesos, pasos, estrategias que permiten generar el conocimiento científico contrastando la teoría con la </a:t>
            </a:r>
            <a:r>
              <a:rPr lang="es-AR" sz="4400" dirty="0" err="1" smtClean="0">
                <a:solidFill>
                  <a:srgbClr val="0070C0"/>
                </a:solidFill>
              </a:rPr>
              <a:t>empiria</a:t>
            </a:r>
            <a:r>
              <a:rPr lang="es-AR" sz="4400" dirty="0" smtClean="0">
                <a:solidFill>
                  <a:srgbClr val="0070C0"/>
                </a:solidFill>
              </a:rPr>
              <a:t> (la realidad). </a:t>
            </a:r>
            <a:r>
              <a:rPr lang="es-AR" sz="4400" dirty="0">
                <a:solidFill>
                  <a:srgbClr val="0070C0"/>
                </a:solidFill>
              </a:rPr>
              <a:t>La función de la metodología es la sistematización de estas estrategias, pasos y métodos. Del cómo. Que permite la investigación científica. </a:t>
            </a:r>
          </a:p>
          <a:p>
            <a:endParaRPr lang="es-AR" sz="4400" dirty="0"/>
          </a:p>
        </p:txBody>
      </p:sp>
    </p:spTree>
    <p:extLst>
      <p:ext uri="{BB962C8B-B14F-4D97-AF65-F5344CB8AC3E}">
        <p14:creationId xmlns:p14="http://schemas.microsoft.com/office/powerpoint/2010/main" val="3062595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579863"/>
            <a:ext cx="8596668" cy="5461499"/>
          </a:xfrm>
        </p:spPr>
        <p:txBody>
          <a:bodyPr>
            <a:normAutofit fontScale="92500" lnSpcReduction="20000"/>
          </a:bodyPr>
          <a:lstStyle/>
          <a:p>
            <a:r>
              <a:rPr lang="es-AR" sz="3600" u="sng" dirty="0" smtClean="0"/>
              <a:t>Investigación Científica </a:t>
            </a:r>
            <a:r>
              <a:rPr lang="es-AR" sz="3600" dirty="0"/>
              <a:t>porque pertenece a la </a:t>
            </a:r>
            <a:r>
              <a:rPr lang="es-AR" sz="3600" dirty="0">
                <a:solidFill>
                  <a:srgbClr val="FF0000"/>
                </a:solidFill>
              </a:rPr>
              <a:t>ciencia</a:t>
            </a:r>
            <a:r>
              <a:rPr lang="es-AR" sz="3600" dirty="0"/>
              <a:t>, qué es la ciencia: sistemas de idas establecidas provisionalmente y la actividad productora de nuevas ideas (la investigación científica). Es </a:t>
            </a:r>
            <a:r>
              <a:rPr lang="es-AR" sz="3600" dirty="0">
                <a:solidFill>
                  <a:srgbClr val="0070C0"/>
                </a:solidFill>
              </a:rPr>
              <a:t>actividad</a:t>
            </a:r>
            <a:r>
              <a:rPr lang="es-AR" sz="3600" dirty="0"/>
              <a:t> y </a:t>
            </a:r>
            <a:r>
              <a:rPr lang="es-AR" sz="3600" dirty="0" smtClean="0">
                <a:solidFill>
                  <a:srgbClr val="0070C0"/>
                </a:solidFill>
              </a:rPr>
              <a:t>producto</a:t>
            </a:r>
            <a:r>
              <a:rPr lang="es-AR" sz="3600" dirty="0" smtClean="0"/>
              <a:t>.</a:t>
            </a:r>
          </a:p>
          <a:p>
            <a:r>
              <a:rPr lang="es-AR" sz="3600" dirty="0"/>
              <a:t>Además del cuerpo de conocimientos, de la actividad investigativa la ciencia está compuesta por </a:t>
            </a:r>
            <a:r>
              <a:rPr lang="es-AR" sz="3600" dirty="0">
                <a:solidFill>
                  <a:srgbClr val="FF0000"/>
                </a:solidFill>
              </a:rPr>
              <a:t>instituciones</a:t>
            </a:r>
            <a:r>
              <a:rPr lang="es-AR" sz="3600" dirty="0"/>
              <a:t> y por lo </a:t>
            </a:r>
            <a:r>
              <a:rPr lang="es-AR" sz="3600" dirty="0">
                <a:solidFill>
                  <a:srgbClr val="FF0000"/>
                </a:solidFill>
              </a:rPr>
              <a:t>profesionales</a:t>
            </a:r>
            <a:r>
              <a:rPr lang="es-AR" sz="3600" dirty="0"/>
              <a:t> (los científicos) y todo el cuerpo de </a:t>
            </a:r>
            <a:r>
              <a:rPr lang="es-AR" sz="3600" dirty="0">
                <a:solidFill>
                  <a:srgbClr val="FF0000"/>
                </a:solidFill>
              </a:rPr>
              <a:t>publicaciones, banco de datos</a:t>
            </a:r>
            <a:r>
              <a:rPr lang="es-AR" sz="3600" dirty="0"/>
              <a:t>, </a:t>
            </a:r>
            <a:r>
              <a:rPr lang="es-AR" sz="3600" dirty="0">
                <a:solidFill>
                  <a:srgbClr val="FF0000"/>
                </a:solidFill>
              </a:rPr>
              <a:t>etc</a:t>
            </a:r>
            <a:r>
              <a:rPr lang="es-AR" sz="3600" dirty="0"/>
              <a:t>. dónde circula el conocimiento científico</a:t>
            </a:r>
          </a:p>
        </p:txBody>
      </p:sp>
    </p:spTree>
    <p:extLst>
      <p:ext uri="{BB962C8B-B14F-4D97-AF65-F5344CB8AC3E}">
        <p14:creationId xmlns:p14="http://schemas.microsoft.com/office/powerpoint/2010/main" val="3356584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825191"/>
            <a:ext cx="8596668" cy="5216172"/>
          </a:xfrm>
        </p:spPr>
        <p:txBody>
          <a:bodyPr>
            <a:normAutofit/>
          </a:bodyPr>
          <a:lstStyle/>
          <a:p>
            <a:r>
              <a:rPr lang="es-AR" sz="3600" dirty="0"/>
              <a:t>Es un </a:t>
            </a:r>
            <a:r>
              <a:rPr lang="es-AR" sz="3600" dirty="0">
                <a:solidFill>
                  <a:srgbClr val="FF0000"/>
                </a:solidFill>
              </a:rPr>
              <a:t>método para fijar creencias</a:t>
            </a:r>
            <a:r>
              <a:rPr lang="es-AR" sz="3600" dirty="0"/>
              <a:t>, reemplazar dudas por certezas, que parte de la investigación. Los otros son de la tenacidad, la autoridad, la reflexión (es racional, se buscan fundamentos racionales, argumentativos).</a:t>
            </a:r>
          </a:p>
          <a:p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3014830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568713"/>
            <a:ext cx="8596668" cy="5472650"/>
          </a:xfrm>
        </p:spPr>
        <p:txBody>
          <a:bodyPr>
            <a:normAutofit lnSpcReduction="10000"/>
          </a:bodyPr>
          <a:lstStyle/>
          <a:p>
            <a:r>
              <a:rPr lang="es-AR" sz="2800" dirty="0">
                <a:solidFill>
                  <a:srgbClr val="FF0000"/>
                </a:solidFill>
              </a:rPr>
              <a:t>Saber proposicional </a:t>
            </a:r>
            <a:r>
              <a:rPr lang="es-AR" sz="2800" dirty="0"/>
              <a:t>(saber que p) y </a:t>
            </a:r>
            <a:r>
              <a:rPr lang="es-AR" sz="2800" dirty="0">
                <a:solidFill>
                  <a:srgbClr val="FF0000"/>
                </a:solidFill>
              </a:rPr>
              <a:t>saber práctico </a:t>
            </a:r>
            <a:r>
              <a:rPr lang="es-AR" sz="2800" dirty="0"/>
              <a:t>o instrumental (saber cómo, se vincula al saber técnico y tecnológico, destrezas y habilidades), la ciencia une los dos tipos </a:t>
            </a:r>
            <a:endParaRPr lang="es-AR" sz="2800" dirty="0" smtClean="0"/>
          </a:p>
          <a:p>
            <a:r>
              <a:rPr lang="es-AR" sz="2800" dirty="0"/>
              <a:t>El conocimiento científico es un </a:t>
            </a:r>
            <a:r>
              <a:rPr lang="es-AR" sz="2800" dirty="0">
                <a:solidFill>
                  <a:srgbClr val="FF0000"/>
                </a:solidFill>
              </a:rPr>
              <a:t>conocimiento crítico </a:t>
            </a:r>
            <a:r>
              <a:rPr lang="es-AR" sz="2800" dirty="0"/>
              <a:t>que se diferencia del conocimiento  ingenuo o vulgar (que cuando es compartido se constituye en sentido común). El conocimiento crítico exige sistematicidad, prueba, posibilidad de refutación, examen, análisis, disciplina, método, aplicación de la lógica, fundamentación, ordenación y articulación, rigurosidad, pretensión de </a:t>
            </a:r>
            <a:r>
              <a:rPr lang="es-AR" sz="2800" dirty="0" smtClean="0"/>
              <a:t>objetividad.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62293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67629"/>
            <a:ext cx="8596668" cy="5773733"/>
          </a:xfrm>
        </p:spPr>
        <p:txBody>
          <a:bodyPr/>
          <a:lstStyle/>
          <a:p>
            <a:r>
              <a:rPr lang="es-AR" dirty="0" smtClean="0"/>
              <a:t>Otros </a:t>
            </a:r>
            <a:r>
              <a:rPr lang="es-AR" dirty="0"/>
              <a:t>dos tipos de conocimientos con relación al científico: el </a:t>
            </a:r>
            <a:r>
              <a:rPr lang="es-AR" dirty="0">
                <a:solidFill>
                  <a:srgbClr val="FF0000"/>
                </a:solidFill>
              </a:rPr>
              <a:t>tecnológico</a:t>
            </a:r>
            <a:r>
              <a:rPr lang="es-AR" dirty="0"/>
              <a:t> y el </a:t>
            </a:r>
            <a:r>
              <a:rPr lang="es-AR" dirty="0">
                <a:solidFill>
                  <a:srgbClr val="FF0000"/>
                </a:solidFill>
              </a:rPr>
              <a:t>técnico</a:t>
            </a:r>
            <a:r>
              <a:rPr lang="es-AR" dirty="0"/>
              <a:t>. Mientras el científico es parte del </a:t>
            </a:r>
            <a:r>
              <a:rPr lang="es-AR" dirty="0">
                <a:solidFill>
                  <a:srgbClr val="FF0000"/>
                </a:solidFill>
              </a:rPr>
              <a:t>mundo de la indagación </a:t>
            </a:r>
            <a:r>
              <a:rPr lang="es-AR" dirty="0"/>
              <a:t>(investigar), estos otros dos es del </a:t>
            </a:r>
            <a:r>
              <a:rPr lang="es-AR" dirty="0">
                <a:solidFill>
                  <a:srgbClr val="FF0000"/>
                </a:solidFill>
              </a:rPr>
              <a:t>mundo de la acción </a:t>
            </a:r>
            <a:r>
              <a:rPr lang="es-AR" dirty="0"/>
              <a:t>(hacer, saber hacer: construir, concebir, crear, fabricar, etc.) a la actividad humana y su producto la llamamos técnica y tecnología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667282"/>
            <a:ext cx="8990409" cy="4727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51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AR" sz="3600" dirty="0" smtClean="0">
                <a:solidFill>
                  <a:srgbClr val="0070C0"/>
                </a:solidFill>
              </a:rPr>
              <a:t>Fósforo, </a:t>
            </a:r>
            <a:r>
              <a:rPr lang="es-AR" sz="3600" dirty="0" err="1" smtClean="0">
                <a:solidFill>
                  <a:srgbClr val="0070C0"/>
                </a:solidFill>
              </a:rPr>
              <a:t>micorrización</a:t>
            </a:r>
            <a:r>
              <a:rPr lang="es-AR" sz="3600" dirty="0" smtClean="0">
                <a:solidFill>
                  <a:srgbClr val="0070C0"/>
                </a:solidFill>
              </a:rPr>
              <a:t>…</a:t>
            </a:r>
            <a:endParaRPr lang="es-AR" sz="36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AR" sz="3600" dirty="0" smtClean="0">
                <a:solidFill>
                  <a:srgbClr val="FF0000"/>
                </a:solidFill>
              </a:rPr>
              <a:t>Conceptos teóricos, conforman teoría de una disciplina. Herramientas que sirven para explicar y a partir de allí predecir. </a:t>
            </a:r>
            <a:endParaRPr lang="es-A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46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553157"/>
            <a:ext cx="8596668" cy="5454752"/>
          </a:xfrm>
        </p:spPr>
        <p:txBody>
          <a:bodyPr>
            <a:normAutofit/>
          </a:bodyPr>
          <a:lstStyle/>
          <a:p>
            <a:r>
              <a:rPr lang="es-AR" sz="3200" dirty="0" smtClean="0"/>
              <a:t>Texto: resumen de un artículo científico</a:t>
            </a:r>
          </a:p>
          <a:p>
            <a:pPr marL="0" indent="0">
              <a:buNone/>
            </a:pPr>
            <a:r>
              <a:rPr lang="es-AR" sz="3200" dirty="0" smtClean="0"/>
              <a:t>                                                                             Se explicita investigación                             Para qué?                Generar conocimiento científico. El texto es el producto de un </a:t>
            </a:r>
            <a:r>
              <a:rPr lang="es-AR" sz="3200" dirty="0" smtClean="0">
                <a:solidFill>
                  <a:schemeClr val="accent5"/>
                </a:solidFill>
              </a:rPr>
              <a:t>proceso metódico, sistemático.</a:t>
            </a:r>
            <a:endParaRPr lang="es-AR" sz="3200" dirty="0">
              <a:solidFill>
                <a:schemeClr val="accent5"/>
              </a:solidFill>
            </a:endParaRPr>
          </a:p>
        </p:txBody>
      </p:sp>
      <p:cxnSp>
        <p:nvCxnSpPr>
          <p:cNvPr id="5" name="Conector recto de flecha 4"/>
          <p:cNvCxnSpPr/>
          <p:nvPr/>
        </p:nvCxnSpPr>
        <p:spPr>
          <a:xfrm flipV="1">
            <a:off x="5464924" y="1947334"/>
            <a:ext cx="1248937" cy="11151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de flecha 5"/>
          <p:cNvCxnSpPr/>
          <p:nvPr/>
        </p:nvCxnSpPr>
        <p:spPr>
          <a:xfrm flipV="1">
            <a:off x="2736730" y="2402881"/>
            <a:ext cx="1248937" cy="11151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2094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530579"/>
            <a:ext cx="8596668" cy="5510784"/>
          </a:xfrm>
        </p:spPr>
        <p:txBody>
          <a:bodyPr>
            <a:normAutofit/>
          </a:bodyPr>
          <a:lstStyle/>
          <a:p>
            <a:r>
              <a:rPr lang="es-AR" sz="5400" dirty="0" smtClean="0">
                <a:solidFill>
                  <a:schemeClr val="accent2"/>
                </a:solidFill>
              </a:rPr>
              <a:t>Ese conocimiento científico es diferente de otros saberes: </a:t>
            </a:r>
            <a:r>
              <a:rPr lang="es-AR" sz="5400" u="sng" dirty="0" smtClean="0">
                <a:solidFill>
                  <a:schemeClr val="accent2"/>
                </a:solidFill>
              </a:rPr>
              <a:t>vulgar, filosófico, religioso</a:t>
            </a:r>
            <a:endParaRPr lang="es-AR" sz="5400" u="sng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321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680225"/>
            <a:ext cx="8596668" cy="5361138"/>
          </a:xfrm>
        </p:spPr>
        <p:txBody>
          <a:bodyPr>
            <a:normAutofit fontScale="92500" lnSpcReduction="10000"/>
          </a:bodyPr>
          <a:lstStyle/>
          <a:p>
            <a:r>
              <a:rPr lang="es-AR" sz="4000" dirty="0"/>
              <a:t>El conocimiento es lo opuesto a la ignorancia. </a:t>
            </a:r>
            <a:endParaRPr lang="es-AR" sz="4000" dirty="0" smtClean="0"/>
          </a:p>
          <a:p>
            <a:r>
              <a:rPr lang="es-AR" sz="4000" dirty="0" smtClean="0"/>
              <a:t>Así </a:t>
            </a:r>
            <a:r>
              <a:rPr lang="es-AR" sz="4000" dirty="0"/>
              <a:t>como hay distintos tipos de conocimientos hay distintos tipos de ignorancia: trivial, teórica y </a:t>
            </a:r>
            <a:r>
              <a:rPr lang="es-AR" sz="4000" dirty="0" smtClean="0"/>
              <a:t>erudita</a:t>
            </a:r>
            <a:endParaRPr lang="es-AR" sz="4000" dirty="0"/>
          </a:p>
          <a:p>
            <a:r>
              <a:rPr lang="es-AR" sz="4000" dirty="0"/>
              <a:t>Esta </a:t>
            </a:r>
            <a:r>
              <a:rPr lang="es-AR" sz="4000" dirty="0" smtClean="0"/>
              <a:t>surge </a:t>
            </a:r>
            <a:r>
              <a:rPr lang="es-AR" sz="4000" dirty="0"/>
              <a:t>como consecuencia de la ignorancia erudita. Esta ignorancia nos lleva a </a:t>
            </a:r>
            <a:r>
              <a:rPr lang="es-AR" sz="4000" dirty="0" smtClean="0"/>
              <a:t>investigar </a:t>
            </a:r>
            <a:r>
              <a:rPr lang="es-AR" sz="4000" dirty="0"/>
              <a:t>sobre algo que existe ignorancia </a:t>
            </a:r>
            <a:r>
              <a:rPr lang="es-AR" sz="4000" dirty="0" smtClean="0"/>
              <a:t>erudita.</a:t>
            </a:r>
            <a:endParaRPr lang="es-AR" sz="4000" dirty="0"/>
          </a:p>
        </p:txBody>
      </p:sp>
    </p:spTree>
    <p:extLst>
      <p:ext uri="{BB962C8B-B14F-4D97-AF65-F5344CB8AC3E}">
        <p14:creationId xmlns:p14="http://schemas.microsoft.com/office/powerpoint/2010/main" val="3758134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724829"/>
            <a:ext cx="8596668" cy="5316533"/>
          </a:xfrm>
        </p:spPr>
        <p:txBody>
          <a:bodyPr>
            <a:normAutofit/>
          </a:bodyPr>
          <a:lstStyle/>
          <a:p>
            <a:r>
              <a:rPr lang="es-AR" sz="3200" dirty="0"/>
              <a:t>El </a:t>
            </a:r>
            <a:r>
              <a:rPr lang="es-AR" sz="3200" u="sng" dirty="0">
                <a:solidFill>
                  <a:schemeClr val="accent4"/>
                </a:solidFill>
              </a:rPr>
              <a:t>problema cognitivo</a:t>
            </a:r>
            <a:r>
              <a:rPr lang="es-AR" sz="3200" dirty="0"/>
              <a:t>, es decir, el problema de conocimiento tal como se plantea en el objetivo </a:t>
            </a:r>
            <a:endParaRPr lang="es-AR" sz="3200" dirty="0" smtClean="0"/>
          </a:p>
          <a:p>
            <a:r>
              <a:rPr lang="es-AR" sz="3200" dirty="0" smtClean="0"/>
              <a:t>Para </a:t>
            </a:r>
            <a:r>
              <a:rPr lang="es-AR" sz="3200" dirty="0" smtClean="0"/>
              <a:t>ello se hace la investigación</a:t>
            </a:r>
            <a:endParaRPr lang="es-AR" sz="3200" dirty="0"/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5296830" y="2007220"/>
            <a:ext cx="1773043" cy="11151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721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724829"/>
            <a:ext cx="8596668" cy="5316533"/>
          </a:xfrm>
        </p:spPr>
        <p:txBody>
          <a:bodyPr>
            <a:normAutofit/>
          </a:bodyPr>
          <a:lstStyle/>
          <a:p>
            <a:r>
              <a:rPr lang="es-AR" sz="2400" dirty="0" smtClean="0"/>
              <a:t>Proceso se inicia con una conjetura sobre el problema: hipótesis</a:t>
            </a:r>
          </a:p>
          <a:p>
            <a:endParaRPr lang="es-AR" sz="2400" dirty="0"/>
          </a:p>
          <a:p>
            <a:endParaRPr lang="es-AR" sz="2400" dirty="0" smtClean="0"/>
          </a:p>
          <a:p>
            <a:r>
              <a:rPr lang="es-AR" sz="2400" dirty="0" smtClean="0"/>
              <a:t>Marco teórico                                      Hipótesis</a:t>
            </a:r>
          </a:p>
          <a:p>
            <a:r>
              <a:rPr lang="es-AR" sz="2400" dirty="0" smtClean="0"/>
              <a:t>(La hipótesis la podemos plantear porque ya existe conocimiento sobre el tema)</a:t>
            </a:r>
            <a:endParaRPr lang="es-AR" sz="2400" dirty="0"/>
          </a:p>
        </p:txBody>
      </p:sp>
      <p:cxnSp>
        <p:nvCxnSpPr>
          <p:cNvPr id="5" name="Conector recto de flecha 4"/>
          <p:cNvCxnSpPr/>
          <p:nvPr/>
        </p:nvCxnSpPr>
        <p:spPr>
          <a:xfrm flipV="1">
            <a:off x="3423424" y="2832410"/>
            <a:ext cx="1895708" cy="11152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407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702527"/>
            <a:ext cx="8596668" cy="5338835"/>
          </a:xfrm>
        </p:spPr>
        <p:txBody>
          <a:bodyPr>
            <a:normAutofit/>
          </a:bodyPr>
          <a:lstStyle/>
          <a:p>
            <a:r>
              <a:rPr lang="es-AR" sz="3600" dirty="0" smtClean="0"/>
              <a:t>Entonces tenemos una pregunta, tenemos una hipótesis…ahora hay que contrastarla, ver si confirmamos la hipótesis o la rechazamos.</a:t>
            </a:r>
          </a:p>
          <a:p>
            <a:r>
              <a:rPr lang="es-AR" sz="3600" dirty="0" smtClean="0"/>
              <a:t>En este caso se utiliza un método experimental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1783280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635621"/>
            <a:ext cx="8596668" cy="5405742"/>
          </a:xfrm>
        </p:spPr>
        <p:txBody>
          <a:bodyPr/>
          <a:lstStyle/>
          <a:p>
            <a:r>
              <a:rPr lang="es-AR" sz="2400" dirty="0" smtClean="0">
                <a:solidFill>
                  <a:schemeClr val="accent4"/>
                </a:solidFill>
              </a:rPr>
              <a:t>Resultado</a:t>
            </a:r>
            <a:r>
              <a:rPr lang="es-AR" sz="2400" dirty="0"/>
              <a:t>, hechos que se registran</a:t>
            </a:r>
            <a:r>
              <a:rPr lang="es-AR" sz="2400" dirty="0" smtClean="0"/>
              <a:t>:</a:t>
            </a:r>
          </a:p>
          <a:p>
            <a:endParaRPr lang="es-AR" sz="2400" i="1" dirty="0"/>
          </a:p>
          <a:p>
            <a:r>
              <a:rPr lang="es-AR" sz="2400" dirty="0"/>
              <a:t>Por lo tanto  </a:t>
            </a:r>
            <a:r>
              <a:rPr lang="es-AR" sz="2400" dirty="0">
                <a:solidFill>
                  <a:schemeClr val="accent5"/>
                </a:solidFill>
              </a:rPr>
              <a:t>se concluye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614836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</TotalTime>
  <Words>571</Words>
  <Application>Microsoft Office PowerPoint</Application>
  <PresentationFormat>Panorámica</PresentationFormat>
  <Paragraphs>31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Faceta</vt:lpstr>
      <vt:lpstr>Carrera Gestión Ambiental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Carrera de Veterinaria</dc:title>
  <dc:creator>Usuario</dc:creator>
  <cp:lastModifiedBy>Usuario</cp:lastModifiedBy>
  <cp:revision>9</cp:revision>
  <dcterms:created xsi:type="dcterms:W3CDTF">2020-03-24T21:00:24Z</dcterms:created>
  <dcterms:modified xsi:type="dcterms:W3CDTF">2020-04-01T12:57:12Z</dcterms:modified>
</cp:coreProperties>
</file>