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7" r:id="rId3"/>
    <p:sldId id="351" r:id="rId4"/>
    <p:sldId id="348" r:id="rId5"/>
    <p:sldId id="349" r:id="rId6"/>
    <p:sldId id="350" r:id="rId7"/>
    <p:sldId id="352" r:id="rId8"/>
    <p:sldId id="353" r:id="rId9"/>
    <p:sldId id="354" r:id="rId10"/>
    <p:sldId id="355" r:id="rId11"/>
    <p:sldId id="356" r:id="rId12"/>
    <p:sldId id="357" r:id="rId13"/>
    <p:sldId id="358" r:id="rId14"/>
    <p:sldId id="368" r:id="rId15"/>
    <p:sldId id="359" r:id="rId16"/>
    <p:sldId id="360" r:id="rId17"/>
    <p:sldId id="361" r:id="rId18"/>
    <p:sldId id="362" r:id="rId19"/>
    <p:sldId id="363" r:id="rId20"/>
    <p:sldId id="364" r:id="rId21"/>
    <p:sldId id="365" r:id="rId22"/>
    <p:sldId id="366" r:id="rId23"/>
    <p:sldId id="367" r:id="rId24"/>
    <p:sldId id="3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12749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8/7/2023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losenlacesdelavida.fundaciondescubre.es/que-es-la-biodiversidad/preguntas/que-es-la-agroecologia-y-cuales-son-sus-pilares/"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economipedia.com/definiciones/economia.html" TargetMode="External"/><Relationship Id="rId2" Type="http://schemas.openxmlformats.org/officeDocument/2006/relationships/hyperlink" Target="https://economipedia.com/definiciones/macroeconomia.html" TargetMode="External"/><Relationship Id="rId1" Type="http://schemas.openxmlformats.org/officeDocument/2006/relationships/slideLayout" Target="../slideLayouts/slideLayout12.xml"/><Relationship Id="rId5" Type="http://schemas.openxmlformats.org/officeDocument/2006/relationships/hyperlink" Target="https://economipedia.com/definiciones/microeconomia.html" TargetMode="External"/><Relationship Id="rId4" Type="http://schemas.openxmlformats.org/officeDocument/2006/relationships/hyperlink" Target="https://economipedia.com/definiciones/inflacion.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161B068-3F46-5E6F-91C6-06DADD9359D7}"/>
              </a:ext>
            </a:extLst>
          </p:cNvPr>
          <p:cNvSpPr>
            <a:spLocks noGrp="1"/>
          </p:cNvSpPr>
          <p:nvPr>
            <p:ph type="subTitle" idx="1"/>
          </p:nvPr>
        </p:nvSpPr>
        <p:spPr>
          <a:xfrm>
            <a:off x="2680163" y="2402903"/>
            <a:ext cx="6831673" cy="1086237"/>
          </a:xfrm>
        </p:spPr>
        <p:txBody>
          <a:bodyPr/>
          <a:lstStyle/>
          <a:p>
            <a:r>
              <a:rPr lang="es-MX" dirty="0"/>
              <a:t>CONTINUACION U1 TEMA 2</a:t>
            </a:r>
            <a:endParaRPr lang="es-AR" dirty="0"/>
          </a:p>
        </p:txBody>
      </p:sp>
    </p:spTree>
    <p:extLst>
      <p:ext uri="{BB962C8B-B14F-4D97-AF65-F5344CB8AC3E}">
        <p14:creationId xmlns:p14="http://schemas.microsoft.com/office/powerpoint/2010/main" val="316611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6851B8-C2F6-42F1-49B2-6616070C3E47}"/>
              </a:ext>
            </a:extLst>
          </p:cNvPr>
          <p:cNvPicPr>
            <a:picLocks noChangeAspect="1"/>
          </p:cNvPicPr>
          <p:nvPr/>
        </p:nvPicPr>
        <p:blipFill>
          <a:blip r:embed="rId2"/>
          <a:stretch>
            <a:fillRect/>
          </a:stretch>
        </p:blipFill>
        <p:spPr>
          <a:xfrm>
            <a:off x="1716258" y="0"/>
            <a:ext cx="8567225" cy="6419850"/>
          </a:xfrm>
          <a:prstGeom prst="rect">
            <a:avLst/>
          </a:prstGeom>
        </p:spPr>
      </p:pic>
    </p:spTree>
    <p:extLst>
      <p:ext uri="{BB962C8B-B14F-4D97-AF65-F5344CB8AC3E}">
        <p14:creationId xmlns:p14="http://schemas.microsoft.com/office/powerpoint/2010/main" val="234083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7432111-356A-B512-E444-4C3DB31A6FAA}"/>
              </a:ext>
            </a:extLst>
          </p:cNvPr>
          <p:cNvSpPr txBox="1"/>
          <p:nvPr/>
        </p:nvSpPr>
        <p:spPr>
          <a:xfrm>
            <a:off x="2438399" y="1507958"/>
            <a:ext cx="7796463" cy="1938992"/>
          </a:xfrm>
          <a:prstGeom prst="rect">
            <a:avLst/>
          </a:prstGeom>
          <a:solidFill>
            <a:srgbClr val="38E85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LO MISMO </a:t>
            </a:r>
            <a:r>
              <a:rPr kumimoji="0" lang="es-AR"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agroecología</a:t>
            </a:r>
            <a:r>
              <a:rPr kumimoji="0" lang="es-AR"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s-AR"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agricultura ecológica?</a:t>
            </a:r>
            <a:r>
              <a:rPr kumimoji="0" lang="es-MX"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AR"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494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DF35B14-A65E-DFA5-87B3-ECE58621E6B0}"/>
              </a:ext>
            </a:extLst>
          </p:cNvPr>
          <p:cNvSpPr txBox="1"/>
          <p:nvPr/>
        </p:nvSpPr>
        <p:spPr>
          <a:xfrm>
            <a:off x="2013283" y="2228671"/>
            <a:ext cx="8165434" cy="1200329"/>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Aunque parezcan lo mismo, son dos prácticas con claras diferencias.</a:t>
            </a:r>
            <a:endParaRPr kumimoji="0" lang="es-AR"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24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FEAB36-D37D-021C-9D12-7FF34BB04EB7}"/>
              </a:ext>
            </a:extLst>
          </p:cNvPr>
          <p:cNvSpPr txBox="1"/>
          <p:nvPr/>
        </p:nvSpPr>
        <p:spPr>
          <a:xfrm>
            <a:off x="0" y="428178"/>
            <a:ext cx="12015537" cy="6001643"/>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El término agroecología aparece por primera vez en la década de los 70. Es una disciplina científica basada en la aplicación de los conceptos y principios de la ecología en el diseño, desarrollo y gestión de sistemas agrícolas sostenibles.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finalidad de agroecología es obtener</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alimentos más saludables</a:t>
            </a: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que los que produce la agricultura convencional, prestando atención a lo integral del </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ecosistema</a:t>
            </a: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incluyendo el componente social, y a la vez que se conservan los recursos naturales y la biodiversidad.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 tanto, la agricultura ecológica es la implementación o puesta en marcha de esta estrategia. La agroecología proporciona a las agriculturas llamadas ecológicas una base científica.</a:t>
            </a:r>
          </a:p>
        </p:txBody>
      </p:sp>
    </p:spTree>
    <p:extLst>
      <p:ext uri="{BB962C8B-B14F-4D97-AF65-F5344CB8AC3E}">
        <p14:creationId xmlns:p14="http://schemas.microsoft.com/office/powerpoint/2010/main" val="53783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C3CB37-D7EA-3007-1D52-07C4C59BE0D1}"/>
              </a:ext>
            </a:extLst>
          </p:cNvPr>
          <p:cNvSpPr txBox="1"/>
          <p:nvPr/>
        </p:nvSpPr>
        <p:spPr>
          <a:xfrm>
            <a:off x="180535" y="312762"/>
            <a:ext cx="11830929" cy="6232475"/>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pesar de presentar diferencias, se encuentran íntimamente relacionados.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Por un lado, la </a:t>
            </a:r>
            <a:r>
              <a:rPr kumimoji="0" lang="es-MX" sz="2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agroecología</a:t>
            </a: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hace referencia al estudio de la agricultura desde una perspectiva ecológica y holística, considerando los problemas sociales, económicos y políticos como partícipes activos y pasivos en la configuración y desarrollo de los sistemas agrarios.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Por otro lado, la </a:t>
            </a:r>
            <a:r>
              <a:rPr kumimoji="0" lang="es-MX" sz="2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agricultura ecológica, </a:t>
            </a: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tras su regulación por la Unión Europea, se define como aquellos sistemas agrícolas que: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Contribuyen a crear un ambiente equilibrado.</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Proporcionan rendimientos sostenidos.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Preservan la fertilidad de los suelos.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Incrementan el control natural de plagas mediante la potenciación de los sistemas naturales de control.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Permiten producir recursos que surjan como consecuencia de las combinaciones de cultivos, árboles, animales, etc. en distintas composiciones espaciales y temporales, aprovechando sus complementariedades y sinergismos.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Mientras que la agroecología es una ciencia, la agricultura ecológica constituye una estrategia de tránsito hacia sistemas más sostenibles. Otras estrategias como la producción integrada, la agricultura del no laboreo, la permacultura</a:t>
            </a:r>
            <a:r>
              <a:rPr kumimoji="0" lang="es-AR"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etc.</a:t>
            </a:r>
            <a:endParaRPr kumimoji="0" lang="es-MX" sz="2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160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FE32A1-87BE-15FC-EA66-44CD7F285FD3}"/>
              </a:ext>
            </a:extLst>
          </p:cNvPr>
          <p:cNvSpPr txBox="1"/>
          <p:nvPr/>
        </p:nvSpPr>
        <p:spPr>
          <a:xfrm>
            <a:off x="104273" y="428178"/>
            <a:ext cx="11983453" cy="600164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Además de haber diferencias en la producción de productos bajo los estándares de una agricultura orgánica o ecológica, también las hay en el resultado final: el producto.</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precio de un producto ecológico será siempre mayor.</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Esto se debe a que no es utilizan métodos de producción intensiva, por lo que se producen pequeñas cantidades. La distribución es menor y el precio de comercialización aumenta.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Durabilidad de los productos. </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 no utilizarse ningún tipo de producto químico, los productos ecológicos suelen estropearse antes. No llevan conservantes por lo que son más naturales y, por tanto, siguen los procesos propios de la naturaleza.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 imperfecto.</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Los productos de agricultura orgánica o ecológica no tienen una forma perfecta, ni tampoco colores vibrantes. Al no darles cera, por ejemplo, su aspecto es menos brillante. No obstante, te aseguramos que el sabor será muchísimo más potente.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Menor huella de carbono.</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agricultura ecológica suele apostar por la cercanía. Es decir, se abandona el concepto de exportación a larga distancia, reduciéndose en gran medida la huella de carbono que se provocaba por este tipo de distribuciones.</a:t>
            </a:r>
          </a:p>
        </p:txBody>
      </p:sp>
    </p:spTree>
    <p:extLst>
      <p:ext uri="{BB962C8B-B14F-4D97-AF65-F5344CB8AC3E}">
        <p14:creationId xmlns:p14="http://schemas.microsoft.com/office/powerpoint/2010/main" val="229768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AF0EB5-0B88-969D-9D7F-2D141C15F13B}"/>
              </a:ext>
            </a:extLst>
          </p:cNvPr>
          <p:cNvSpPr txBox="1"/>
          <p:nvPr/>
        </p:nvSpPr>
        <p:spPr>
          <a:xfrm>
            <a:off x="2448135" y="1308008"/>
            <a:ext cx="6488723" cy="646331"/>
          </a:xfrm>
          <a:prstGeom prst="rect">
            <a:avLst/>
          </a:prstGeom>
          <a:solidFill>
            <a:srgbClr val="42DC5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Modelos Socio/Económicos</a:t>
            </a:r>
            <a:endParaRPr kumimoji="0" lang="es-AR" sz="3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026" name="Picture 2" descr="Modelos Económicos qué son, tipos y ventajas de fenómenos económicos">
            <a:extLst>
              <a:ext uri="{FF2B5EF4-FFF2-40B4-BE49-F238E27FC236}">
                <a16:creationId xmlns:a16="http://schemas.microsoft.com/office/drawing/2014/main" id="{57F2B21B-2B44-49F7-5391-228F1DA33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24" y="2682244"/>
            <a:ext cx="4021674" cy="230196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0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577C68-8CAF-ADC4-5C8E-ABF9EE55484F}"/>
              </a:ext>
            </a:extLst>
          </p:cNvPr>
          <p:cNvSpPr txBox="1"/>
          <p:nvPr/>
        </p:nvSpPr>
        <p:spPr>
          <a:xfrm>
            <a:off x="1130105" y="1842758"/>
            <a:ext cx="9931790" cy="255454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 modelo económico es una representación simplificada de la relación entre distintas variables que explican cómo opera la economía o un fenómeno en particular de ella. Por ejemplo la variación del precio de un producto en un mercado específico</a:t>
            </a: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t>
            </a:r>
            <a:endParaRPr kumimoji="0" lang="es-AR"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451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3F31186-6BE3-0D84-2D39-69F4171F9EB3}"/>
              </a:ext>
            </a:extLst>
          </p:cNvPr>
          <p:cNvSpPr txBox="1"/>
          <p:nvPr/>
        </p:nvSpPr>
        <p:spPr>
          <a:xfrm>
            <a:off x="335280" y="1196819"/>
            <a:ext cx="11521440" cy="5016758"/>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Los modelos económicos permiten estudiar fenómenos complejos y hacer predicciones acerca del comportamiento futuro de las variables. Dado que la realidad es muy compleja, el modelo se centra en capturar solo las variables más relevantes del fenómeno estudiado. Permitiendo, de este modo, una mayor comprensión y simplicidad.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 otras palabras, si intentáramos estudiar un fenómeno incluyendo la totalidad de las variables involucradas, el estudio se haría inmanejable. La realidad es compleja y nuestro entendimiento de ella limitada.</a:t>
            </a:r>
          </a:p>
        </p:txBody>
      </p:sp>
    </p:spTree>
    <p:extLst>
      <p:ext uri="{BB962C8B-B14F-4D97-AF65-F5344CB8AC3E}">
        <p14:creationId xmlns:p14="http://schemas.microsoft.com/office/powerpoint/2010/main" val="105449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89D8BA2-BE01-F5AC-4830-B1111B0EF836}"/>
              </a:ext>
            </a:extLst>
          </p:cNvPr>
          <p:cNvSpPr txBox="1"/>
          <p:nvPr/>
        </p:nvSpPr>
        <p:spPr>
          <a:xfrm>
            <a:off x="379827" y="211016"/>
            <a:ext cx="10916530" cy="600164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Los modelos económicos se basan en supuestos simplificadores acerca de la relación de las variables. Sus principales usos 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Entender la relación entre las variables económicas (formular y comprobar hipótesis).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Diagnóstico de una situación o fenómeno en particular.</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Diseño de políticas económicas.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s-MX"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Pronóstico del comportamiento futuro de las variables.</a:t>
            </a:r>
          </a:p>
        </p:txBody>
      </p:sp>
    </p:spTree>
    <p:extLst>
      <p:ext uri="{BB962C8B-B14F-4D97-AF65-F5344CB8AC3E}">
        <p14:creationId xmlns:p14="http://schemas.microsoft.com/office/powerpoint/2010/main" val="390095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01619E6-C685-26FE-4A3E-706C2A09C7F1}"/>
              </a:ext>
            </a:extLst>
          </p:cNvPr>
          <p:cNvSpPr>
            <a:spLocks noChangeArrowheads="1"/>
          </p:cNvSpPr>
          <p:nvPr/>
        </p:nvSpPr>
        <p:spPr bwMode="auto">
          <a:xfrm rot="10800000" flipV="1">
            <a:off x="465221" y="117291"/>
            <a:ext cx="11197389" cy="38497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7916"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altLang="es-AR" sz="1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a:t>
            </a:r>
            <a:r>
              <a:rPr kumimoji="0" lang="es-AR" altLang="es-AR" sz="3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Qué es la producción agroecológica?</a:t>
            </a:r>
            <a:endParaRPr kumimoji="0" lang="es-AR" altLang="es-AR" sz="28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t" latinLnBrk="0" hangingPunct="0">
              <a:lnSpc>
                <a:spcPct val="100000"/>
              </a:lnSpc>
              <a:spcBef>
                <a:spcPct val="0"/>
              </a:spcBef>
              <a:spcAft>
                <a:spcPct val="0"/>
              </a:spcAft>
              <a:buClrTx/>
              <a:buSzTx/>
              <a:buFontTx/>
              <a:buNone/>
              <a:tabLst/>
              <a:defRPr/>
            </a:pPr>
            <a:r>
              <a:rPr kumimoji="0" lang="es-AR" altLang="es-AR" sz="44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AR" sz="3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Por lo tal se considera </a:t>
            </a:r>
            <a:r>
              <a:rPr kumimoji="0" lang="es-ES" altLang="es-AR" sz="3200" b="1"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agroecológico</a:t>
            </a:r>
            <a:r>
              <a:rPr kumimoji="0" lang="es-ES" altLang="es-AR" sz="3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 aquellos alimentos, en general vegetales y frutas, </a:t>
            </a:r>
            <a:r>
              <a:rPr kumimoji="0" lang="es-ES" altLang="es-AR" sz="3200" b="1"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que</a:t>
            </a:r>
            <a:r>
              <a:rPr kumimoji="0" lang="es-ES" altLang="es-AR" sz="3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en ninguna etapa de su producción intervienen fertilizantes, herbicidas o pesticidas químicos, </a:t>
            </a:r>
            <a:r>
              <a:rPr kumimoji="0" lang="es-ES" altLang="es-AR" sz="3200" b="1"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como</a:t>
            </a:r>
            <a:r>
              <a:rPr kumimoji="0" lang="es-ES" altLang="es-AR" sz="3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así tampoco en los suelos donde son cultivados</a:t>
            </a:r>
            <a:r>
              <a:rPr kumimoji="0" lang="es-ES" altLang="es-AR" sz="12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a:t>
            </a:r>
            <a:endParaRPr kumimoji="0" lang="es-ES" altLang="es-A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Resultado de imagen para producción agroecológica en argentina">
            <a:extLst>
              <a:ext uri="{FF2B5EF4-FFF2-40B4-BE49-F238E27FC236}">
                <a16:creationId xmlns:a16="http://schemas.microsoft.com/office/drawing/2014/main" id="{A8F3D3BB-7602-3A28-6078-F9BC2DB37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554" y="3966995"/>
            <a:ext cx="3702216" cy="278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24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1D1B6FB-DCA1-D601-6551-13FF3D5D2D43}"/>
              </a:ext>
            </a:extLst>
          </p:cNvPr>
          <p:cNvSpPr txBox="1"/>
          <p:nvPr/>
        </p:nvSpPr>
        <p:spPr>
          <a:xfrm>
            <a:off x="126609" y="871084"/>
            <a:ext cx="11774659"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Tipo de modelos económicos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Los modelos económicos se pueden agrupar en dos grandes categorías: microeconómicos y macroeconómicos.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Macroeconómicos</a:t>
            </a:r>
            <a:r>
              <a:rPr kumimoji="0" lang="es-MX"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Determinan fenómenos a nivel general o macro de la</a:t>
            </a: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economía</a:t>
            </a: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Por ejemplo: el nivel de producción, la </a:t>
            </a:r>
            <a:r>
              <a:rPr kumimoji="0" lang="es-MX"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inflación</a:t>
            </a:r>
            <a:r>
              <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Microeconómicos</a:t>
            </a:r>
            <a:r>
              <a:rPr kumimoji="0" lang="es-MX"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s-MX"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s-MX"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Se refieren al estudio de mercados específicos y/o del comportamiento de agentes a nivel individual o en un mercado. Por ejemplo, la determinación del precio del pan en España.</a:t>
            </a:r>
          </a:p>
        </p:txBody>
      </p:sp>
    </p:spTree>
    <p:extLst>
      <p:ext uri="{BB962C8B-B14F-4D97-AF65-F5344CB8AC3E}">
        <p14:creationId xmlns:p14="http://schemas.microsoft.com/office/powerpoint/2010/main" val="316367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1242D-8412-BE51-650A-4E5CB7E390FF}"/>
              </a:ext>
            </a:extLst>
          </p:cNvPr>
          <p:cNvSpPr txBox="1"/>
          <p:nvPr/>
        </p:nvSpPr>
        <p:spPr>
          <a:xfrm>
            <a:off x="201637" y="555235"/>
            <a:ext cx="11788725" cy="563231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Modelos económicos actuales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El paso del tiempo ha hecho que surjan diferentes modelos económicos, pero es cierto que no todos siguen utilizándose tan a menudo. En la actualidad, los modelos más utilizados son los siguientes: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Modelo capitalista</a:t>
            </a:r>
            <a:r>
              <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Se fundamenta en la propiedad privada y no pública, donde el mercado asigna los recursos y el capital se encarga de generar riqueza. Promueve la búsqueda del beneficio y la competencia en los mercados.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Modelo socialista</a:t>
            </a:r>
            <a:r>
              <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Se considera contrario al capitalismo, basándose en la defensa de la propiedad pública frente a la privada. Defiende el reparto igualitario de la riqueza, la planificación de las economías y la búsqueda de la justicia social.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Economías mixtas</a:t>
            </a:r>
            <a:r>
              <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Es el sistema más utilizado, en el que se combinan los dos anteriores: sector privado y sector público. La oferta y la demanda definen el mercado, mientras el Estado tiene un carácter corrector a la hora de cubrir fallas en el mercado y aplicar impuestos y subvenciones.</a:t>
            </a:r>
          </a:p>
        </p:txBody>
      </p:sp>
    </p:spTree>
    <p:extLst>
      <p:ext uri="{BB962C8B-B14F-4D97-AF65-F5344CB8AC3E}">
        <p14:creationId xmlns:p14="http://schemas.microsoft.com/office/powerpoint/2010/main" val="111723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558AF5-E290-7276-17DF-B290EFDAB39B}"/>
              </a:ext>
            </a:extLst>
          </p:cNvPr>
          <p:cNvSpPr txBox="1"/>
          <p:nvPr/>
        </p:nvSpPr>
        <p:spPr>
          <a:xfrm>
            <a:off x="309489" y="428178"/>
            <a:ext cx="6709117" cy="6001643"/>
          </a:xfrm>
          <a:prstGeom prst="rect">
            <a:avLst/>
          </a:prstGeom>
          <a:solidFill>
            <a:schemeClr val="bg1"/>
          </a:solid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El sistema actual, con sus patrones especulativos y cortoplacistas, está empujando a un colapso. Urge utilizar las Nuevas Economías como herramientas para transitar hacia un modelo centrado en las personas y el planeta. Así lo ha reconocido el propio Comité Económico y Social Europeo (CESE) al emitir el Dictamen exploratorio SC/048 «Nuevos Modelos Económicos Sostenibles». Un documento con diez recomendaciones para afrontar, a través de la economía circular, la colaborativa, la economía del bien común, la social y solidaria, la funcional y de finanzas responsables, «los crecientes retos económicos, sociales y medioambientales que se plantean en Europa».</a:t>
            </a:r>
          </a:p>
        </p:txBody>
      </p:sp>
      <p:pic>
        <p:nvPicPr>
          <p:cNvPr id="6" name="Imagen 5">
            <a:extLst>
              <a:ext uri="{FF2B5EF4-FFF2-40B4-BE49-F238E27FC236}">
                <a16:creationId xmlns:a16="http://schemas.microsoft.com/office/drawing/2014/main" id="{985DC61D-602B-798F-9724-B75A40081886}"/>
              </a:ext>
            </a:extLst>
          </p:cNvPr>
          <p:cNvPicPr>
            <a:picLocks noChangeAspect="1"/>
          </p:cNvPicPr>
          <p:nvPr/>
        </p:nvPicPr>
        <p:blipFill>
          <a:blip r:embed="rId2"/>
          <a:stretch>
            <a:fillRect/>
          </a:stretch>
        </p:blipFill>
        <p:spPr>
          <a:xfrm>
            <a:off x="7356230" y="623397"/>
            <a:ext cx="3810000" cy="5391150"/>
          </a:xfrm>
          <a:prstGeom prst="rect">
            <a:avLst/>
          </a:prstGeom>
        </p:spPr>
      </p:pic>
    </p:spTree>
    <p:extLst>
      <p:ext uri="{BB962C8B-B14F-4D97-AF65-F5344CB8AC3E}">
        <p14:creationId xmlns:p14="http://schemas.microsoft.com/office/powerpoint/2010/main" val="3155046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D4DAC9-FAA7-BDE3-905F-E50C6962FF03}"/>
              </a:ext>
            </a:extLst>
          </p:cNvPr>
          <p:cNvSpPr txBox="1"/>
          <p:nvPr/>
        </p:nvSpPr>
        <p:spPr>
          <a:xfrm>
            <a:off x="801858" y="795388"/>
            <a:ext cx="10185009" cy="5016758"/>
          </a:xfrm>
          <a:prstGeom prst="rect">
            <a:avLst/>
          </a:prstGeom>
          <a:solidFill>
            <a:schemeClr val="bg1"/>
          </a:solid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jornada se diseñó con un doble propósito:</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Dar a conocer y concienciar de la necesidad de las Nuevas Economías a representantes políticos y técnicos de las instituciones, empresas, organizaciones y ciudadanía del territorio, para su incorporación progresiva en la gestión pública y privada.</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Visibilizar el compromiso asumido para ser referente en este cambio de paradigma.</a:t>
            </a:r>
          </a:p>
        </p:txBody>
      </p:sp>
    </p:spTree>
    <p:extLst>
      <p:ext uri="{BB962C8B-B14F-4D97-AF65-F5344CB8AC3E}">
        <p14:creationId xmlns:p14="http://schemas.microsoft.com/office/powerpoint/2010/main" val="229041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5C6CF62-FE99-851A-014D-EA1B6E6B3C39}"/>
              </a:ext>
            </a:extLst>
          </p:cNvPr>
          <p:cNvSpPr txBox="1"/>
          <p:nvPr/>
        </p:nvSpPr>
        <p:spPr>
          <a:xfrm>
            <a:off x="1125415" y="2963818"/>
            <a:ext cx="10410093" cy="92333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2FA3EE">
                    <a:lumMod val="50000"/>
                  </a:srgbClr>
                </a:solidFill>
                <a:effectLst/>
                <a:uLnTx/>
                <a:uFillTx/>
                <a:latin typeface="Arial" panose="020B0604020202020204" pitchFamily="34" charset="0"/>
                <a:ea typeface="+mn-ea"/>
                <a:cs typeface="Arial" panose="020B0604020202020204" pitchFamily="34" charset="0"/>
              </a:rPr>
              <a:t>https://economipedia.com/definiciones/modelo-economico.html#:~:text=En%20general%20existen%20tres%20tipos,una%20combinaci%C3%B3n%20de%20los%20anteriores.</a:t>
            </a:r>
          </a:p>
        </p:txBody>
      </p:sp>
      <p:sp>
        <p:nvSpPr>
          <p:cNvPr id="7" name="CuadroTexto 6">
            <a:extLst>
              <a:ext uri="{FF2B5EF4-FFF2-40B4-BE49-F238E27FC236}">
                <a16:creationId xmlns:a16="http://schemas.microsoft.com/office/drawing/2014/main" id="{BB7B6F8E-0BB6-78B1-7717-6D4787053EC0}"/>
              </a:ext>
            </a:extLst>
          </p:cNvPr>
          <p:cNvSpPr txBox="1"/>
          <p:nvPr/>
        </p:nvSpPr>
        <p:spPr>
          <a:xfrm>
            <a:off x="1125415" y="1850294"/>
            <a:ext cx="9622302" cy="64633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2FA3EE">
                    <a:lumMod val="50000"/>
                  </a:srgbClr>
                </a:solidFill>
                <a:effectLst/>
                <a:uLnTx/>
                <a:uFillTx/>
                <a:latin typeface="Arial" panose="020B0604020202020204" pitchFamily="34" charset="0"/>
                <a:ea typeface="+mn-ea"/>
                <a:cs typeface="Arial" panose="020B0604020202020204" pitchFamily="34" charset="0"/>
              </a:rPr>
              <a:t>https://bikonsulting.com/proyectos-transformadores/nuevos-modelos-economicos-sostenibles-accion-en-navarra/</a:t>
            </a:r>
          </a:p>
        </p:txBody>
      </p:sp>
      <p:sp>
        <p:nvSpPr>
          <p:cNvPr id="2" name="CuadroTexto 1">
            <a:extLst>
              <a:ext uri="{FF2B5EF4-FFF2-40B4-BE49-F238E27FC236}">
                <a16:creationId xmlns:a16="http://schemas.microsoft.com/office/drawing/2014/main" id="{33A20BA6-6164-B70A-058B-0E401F243CCB}"/>
              </a:ext>
            </a:extLst>
          </p:cNvPr>
          <p:cNvSpPr txBox="1"/>
          <p:nvPr/>
        </p:nvSpPr>
        <p:spPr>
          <a:xfrm>
            <a:off x="1111348" y="1287586"/>
            <a:ext cx="11080652"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2FA3EE">
                    <a:lumMod val="50000"/>
                  </a:srgbClr>
                </a:solidFill>
                <a:effectLst/>
                <a:uLnTx/>
                <a:uFillTx/>
                <a:latin typeface="Arial" panose="020B0604020202020204" pitchFamily="34" charset="0"/>
                <a:ea typeface="+mn-ea"/>
                <a:cs typeface="Arial" panose="020B0604020202020204" pitchFamily="34" charset="0"/>
              </a:rPr>
              <a:t>https://www.icia.es/icia/download/Agroecolog%C3%ADa/Material/Agroecologia_ecologica.pdf</a:t>
            </a:r>
          </a:p>
        </p:txBody>
      </p:sp>
      <p:sp>
        <p:nvSpPr>
          <p:cNvPr id="3" name="CuadroTexto 2">
            <a:extLst>
              <a:ext uri="{FF2B5EF4-FFF2-40B4-BE49-F238E27FC236}">
                <a16:creationId xmlns:a16="http://schemas.microsoft.com/office/drawing/2014/main" id="{53027BC3-F3F3-FC6A-DAB6-04C79880A964}"/>
              </a:ext>
            </a:extLst>
          </p:cNvPr>
          <p:cNvSpPr txBox="1"/>
          <p:nvPr/>
        </p:nvSpPr>
        <p:spPr>
          <a:xfrm>
            <a:off x="1125415" y="4354341"/>
            <a:ext cx="10170941" cy="64633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2FA3EE">
                    <a:lumMod val="50000"/>
                  </a:srgbClr>
                </a:solidFill>
                <a:effectLst/>
                <a:uLnTx/>
                <a:uFillTx/>
                <a:latin typeface="Arial" panose="020B0604020202020204" pitchFamily="34" charset="0"/>
                <a:ea typeface="+mn-ea"/>
                <a:cs typeface="Arial" panose="020B0604020202020204" pitchFamily="34" charset="0"/>
              </a:rPr>
              <a:t>https://www.servindi.org/actualidad-opinion/14/01/2019/que-es-la-agroecologia-y-en-que-se-diferencia-de-la-agricultura</a:t>
            </a:r>
          </a:p>
        </p:txBody>
      </p:sp>
    </p:spTree>
    <p:extLst>
      <p:ext uri="{BB962C8B-B14F-4D97-AF65-F5344CB8AC3E}">
        <p14:creationId xmlns:p14="http://schemas.microsoft.com/office/powerpoint/2010/main" val="7319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50E42DF-191C-23D7-99AF-39AD12BBD191}"/>
              </a:ext>
            </a:extLst>
          </p:cNvPr>
          <p:cNvSpPr txBox="1"/>
          <p:nvPr/>
        </p:nvSpPr>
        <p:spPr>
          <a:xfrm>
            <a:off x="529390" y="1230232"/>
            <a:ext cx="11213432" cy="403187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Objetivos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Contribuir a una agricultura ecológica y </a:t>
            </a:r>
            <a:r>
              <a:rPr kumimoji="0" lang="es-MX" sz="3200" b="1"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producción sustentable</a:t>
            </a:r>
            <a:r>
              <a:rPr kumimoji="0" lang="es-MX"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en equilibrio con los recursos de la naturaleza.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Así pues, busca incrementar la </a:t>
            </a:r>
            <a:r>
              <a:rPr kumimoji="0" lang="es-MX" sz="3200" b="1"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producción agraria sustentable</a:t>
            </a:r>
            <a:r>
              <a:rPr kumimoji="0" lang="es-MX"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desde el punto de vista ecológico, social, económico y ambiental.</a:t>
            </a:r>
          </a:p>
        </p:txBody>
      </p:sp>
    </p:spTree>
    <p:extLst>
      <p:ext uri="{BB962C8B-B14F-4D97-AF65-F5344CB8AC3E}">
        <p14:creationId xmlns:p14="http://schemas.microsoft.com/office/powerpoint/2010/main" val="362323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5017AE2-2040-B781-49E0-251D0EEEE1DA}"/>
              </a:ext>
            </a:extLst>
          </p:cNvPr>
          <p:cNvSpPr txBox="1"/>
          <p:nvPr/>
        </p:nvSpPr>
        <p:spPr>
          <a:xfrm>
            <a:off x="910389" y="1603483"/>
            <a:ext cx="10371222" cy="3046988"/>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¿Cuáles son las actividades agroecológicas?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Las prácticas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agroecológicas</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recuperan la complejidad biológica de los sistemas agrícolas y promueven la comunidad necesaria de organismos que interactúan entre sí para </a:t>
            </a:r>
            <a:r>
              <a:rPr kumimoji="0" lang="es-MX" sz="3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autoregular</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los brotes de plagas.</a:t>
            </a:r>
          </a:p>
        </p:txBody>
      </p:sp>
    </p:spTree>
    <p:extLst>
      <p:ext uri="{BB962C8B-B14F-4D97-AF65-F5344CB8AC3E}">
        <p14:creationId xmlns:p14="http://schemas.microsoft.com/office/powerpoint/2010/main" val="202326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18638E4-D458-101F-1F6D-E07B76028119}"/>
              </a:ext>
            </a:extLst>
          </p:cNvPr>
          <p:cNvSpPr txBox="1"/>
          <p:nvPr/>
        </p:nvSpPr>
        <p:spPr>
          <a:xfrm>
            <a:off x="705853" y="1166842"/>
            <a:ext cx="10748210" cy="353943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¿Cómo surge la </a:t>
            </a:r>
            <a:r>
              <a:rPr kumimoji="0" lang="es-MX" sz="3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Agroecologia</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en Argentina?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Surge</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en diferentes instituciones y organizaciones, como una reacción a las consecuencias cada vez más evidentes de un modelo ambientalmente  no sustentable y socialmente excluyente derivado de la filosofía productivista de la Revolución Verde</a:t>
            </a:r>
          </a:p>
        </p:txBody>
      </p:sp>
    </p:spTree>
    <p:extLst>
      <p:ext uri="{BB962C8B-B14F-4D97-AF65-F5344CB8AC3E}">
        <p14:creationId xmlns:p14="http://schemas.microsoft.com/office/powerpoint/2010/main" val="248785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2D0C27B-D2C9-B906-75CE-C2EF6AE12891}"/>
              </a:ext>
            </a:extLst>
          </p:cNvPr>
          <p:cNvSpPr txBox="1"/>
          <p:nvPr/>
        </p:nvSpPr>
        <p:spPr>
          <a:xfrm>
            <a:off x="481263" y="1363580"/>
            <a:ext cx="11117179" cy="4031873"/>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¿Cuáles son alimentos Agroecológicos?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La agricultura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agroecológica</a:t>
            </a:r>
            <a:b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br>
            <a:b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b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La agricultura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AGROECOLOGICA</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es un sistema de producción agrario que nos proporciona </a:t>
            </a:r>
            <a:r>
              <a:rPr kumimoji="0" lang="es-MX" sz="32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alimentos</a:t>
            </a:r>
            <a:r>
              <a:rPr kumimoji="0" lang="es-MX" sz="3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sin residuos de agroquímicos, que respeta los ciclos de la naturaleza y los conserva frescos, sabrosos y nutritivos</a:t>
            </a:r>
          </a:p>
        </p:txBody>
      </p:sp>
    </p:spTree>
    <p:extLst>
      <p:ext uri="{BB962C8B-B14F-4D97-AF65-F5344CB8AC3E}">
        <p14:creationId xmlns:p14="http://schemas.microsoft.com/office/powerpoint/2010/main" val="167652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54F03B-A959-558E-C671-35E7AA966F0C}"/>
              </a:ext>
            </a:extLst>
          </p:cNvPr>
          <p:cNvSpPr txBox="1"/>
          <p:nvPr/>
        </p:nvSpPr>
        <p:spPr>
          <a:xfrm>
            <a:off x="96252" y="196567"/>
            <a:ext cx="11999495" cy="649408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Fundamentos de la Agroecología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Surge como alternativa al </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impacto ambiental de la agricultura convencional</a:t>
            </a: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donde esta destruye la cubierta vegetal, la erosión, salinidad, perdida de diversidad biológica, eutrofización, agroquímicos, manipulación genética, plagas, consumo de cantidades de energía </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 contaminación de los elementos naturales.</a:t>
            </a:r>
            <a:endPar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Sin duda alguna, que la practica convencional incrementa la producción agrícola, pero deterioran los </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recursos naturales y el medio ambiente que rodea</a:t>
            </a:r>
            <a:r>
              <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 ahí la importancia de la agroecología en </a:t>
            </a:r>
            <a:r>
              <a:rPr kumimoji="0" lang="es-MX"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relación con los cultivos y la preservación de los ecosistemas naturales.</a:t>
            </a:r>
            <a:endParaRPr kumimoji="0" lang="es-MX"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436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B0502FC-A1EA-FD1A-9187-BC2A55EC7CA4}"/>
              </a:ext>
            </a:extLst>
          </p:cNvPr>
          <p:cNvSpPr txBox="1"/>
          <p:nvPr/>
        </p:nvSpPr>
        <p:spPr>
          <a:xfrm>
            <a:off x="1171073" y="2397948"/>
            <a:ext cx="9593179" cy="206210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mn-cs"/>
              </a:rPr>
              <a:t>La agricultura ecológica, orgánica o biológica​ es un sistema de cultivo de una explotación agrícola autónoma basada en la utilización óptima de los recursos naturales, sin emplear productos químico.</a:t>
            </a:r>
            <a:endParaRPr kumimoji="0" lang="es-AR" sz="3200" b="0" i="0" u="none" strike="noStrike" kern="1200" cap="none" spc="0" normalizeH="0" baseline="0" noProof="0" dirty="0">
              <a:ln>
                <a:noFill/>
              </a:ln>
              <a:effectLst/>
              <a:uLnTx/>
              <a:uFillTx/>
              <a:latin typeface="Tw Cen MT" panose="020B0602020104020603"/>
              <a:ea typeface="+mn-ea"/>
              <a:cs typeface="+mn-cs"/>
            </a:endParaRPr>
          </a:p>
        </p:txBody>
      </p:sp>
      <p:sp>
        <p:nvSpPr>
          <p:cNvPr id="7" name="CuadroTexto 6">
            <a:extLst>
              <a:ext uri="{FF2B5EF4-FFF2-40B4-BE49-F238E27FC236}">
                <a16:creationId xmlns:a16="http://schemas.microsoft.com/office/drawing/2014/main" id="{F6BF2EAF-2AD5-0042-0008-6ECED6529777}"/>
              </a:ext>
            </a:extLst>
          </p:cNvPr>
          <p:cNvSpPr txBox="1"/>
          <p:nvPr/>
        </p:nvSpPr>
        <p:spPr>
          <a:xfrm>
            <a:off x="4170947" y="1339334"/>
            <a:ext cx="4203032" cy="584775"/>
          </a:xfrm>
          <a:prstGeom prst="rect">
            <a:avLst/>
          </a:prstGeom>
          <a:solidFill>
            <a:srgbClr val="38E855"/>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effectLst/>
                <a:uLnTx/>
                <a:uFillTx/>
                <a:latin typeface="arial" panose="020B0604020202020204" pitchFamily="34" charset="0"/>
                <a:ea typeface="+mn-ea"/>
                <a:cs typeface="+mn-cs"/>
              </a:rPr>
              <a:t>Agricultura Ecológica</a:t>
            </a:r>
            <a:endParaRPr kumimoji="0" lang="es-AR" sz="3200" b="0" i="0" u="none" strike="noStrike" kern="1200" cap="none" spc="0" normalizeH="0" baseline="0" noProof="0" dirty="0">
              <a:ln>
                <a:noFill/>
              </a:ln>
              <a:effectLst/>
              <a:uLnTx/>
              <a:uFillTx/>
              <a:latin typeface="Tw Cen MT" panose="020B0602020104020603"/>
              <a:ea typeface="+mn-ea"/>
              <a:cs typeface="+mn-cs"/>
            </a:endParaRPr>
          </a:p>
        </p:txBody>
      </p:sp>
    </p:spTree>
    <p:extLst>
      <p:ext uri="{BB962C8B-B14F-4D97-AF65-F5344CB8AC3E}">
        <p14:creationId xmlns:p14="http://schemas.microsoft.com/office/powerpoint/2010/main" val="336714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gricultura ecológica en la UE: nuevas reglas más estrictas (infografía) |  Noticias | Parlamento Europeo">
            <a:extLst>
              <a:ext uri="{FF2B5EF4-FFF2-40B4-BE49-F238E27FC236}">
                <a16:creationId xmlns:a16="http://schemas.microsoft.com/office/drawing/2014/main" id="{EE2A6BDD-6053-4959-0B84-EE538683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813" y="176463"/>
            <a:ext cx="6946230" cy="61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42238"/>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TotalTime>
  <Words>1588</Words>
  <Application>Microsoft Office PowerPoint</Application>
  <PresentationFormat>Panorámica</PresentationFormat>
  <Paragraphs>83</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Arial</vt:lpstr>
      <vt:lpstr>Franklin Gothic Book</vt:lpstr>
      <vt:lpstr>Tw Cen MT</vt:lpstr>
      <vt:lpstr>Recorte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Daniela González</dc:creator>
  <cp:lastModifiedBy>Carla Daniela González</cp:lastModifiedBy>
  <cp:revision>1</cp:revision>
  <dcterms:created xsi:type="dcterms:W3CDTF">2023-08-07T18:16:28Z</dcterms:created>
  <dcterms:modified xsi:type="dcterms:W3CDTF">2023-08-07T18:17:49Z</dcterms:modified>
</cp:coreProperties>
</file>