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70" r:id="rId15"/>
    <p:sldId id="269" r:id="rId16"/>
    <p:sldId id="271" r:id="rId17"/>
  </p:sldIdLst>
  <p:sldSz cx="12192000" cy="6858000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3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BA5-CA44-480A-B556-DDF384F0FEA5}" type="datetimeFigureOut">
              <a:rPr lang="es-BO" smtClean="0"/>
              <a:t>18/4/2022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71BF203-6907-49B8-B864-52FDD0F9E84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85862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BA5-CA44-480A-B556-DDF384F0FEA5}" type="datetimeFigureOut">
              <a:rPr lang="es-BO" smtClean="0"/>
              <a:t>18/4/2022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1BF203-6907-49B8-B864-52FDD0F9E84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273356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BA5-CA44-480A-B556-DDF384F0FEA5}" type="datetimeFigureOut">
              <a:rPr lang="es-BO" smtClean="0"/>
              <a:t>18/4/2022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1BF203-6907-49B8-B864-52FDD0F9E840}" type="slidenum">
              <a:rPr lang="es-BO" smtClean="0"/>
              <a:t>‹Nº›</a:t>
            </a:fld>
            <a:endParaRPr lang="es-B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4284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BA5-CA44-480A-B556-DDF384F0FEA5}" type="datetimeFigureOut">
              <a:rPr lang="es-BO" smtClean="0"/>
              <a:t>18/4/2022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1BF203-6907-49B8-B864-52FDD0F9E84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441775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BA5-CA44-480A-B556-DDF384F0FEA5}" type="datetimeFigureOut">
              <a:rPr lang="es-BO" smtClean="0"/>
              <a:t>18/4/2022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1BF203-6907-49B8-B864-52FDD0F9E840}" type="slidenum">
              <a:rPr lang="es-BO" smtClean="0"/>
              <a:t>‹Nº›</a:t>
            </a:fld>
            <a:endParaRPr lang="es-B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7907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BA5-CA44-480A-B556-DDF384F0FEA5}" type="datetimeFigureOut">
              <a:rPr lang="es-BO" smtClean="0"/>
              <a:t>18/4/2022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1BF203-6907-49B8-B864-52FDD0F9E84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328255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BA5-CA44-480A-B556-DDF384F0FEA5}" type="datetimeFigureOut">
              <a:rPr lang="es-BO" smtClean="0"/>
              <a:t>18/4/2022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F203-6907-49B8-B864-52FDD0F9E84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272735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BA5-CA44-480A-B556-DDF384F0FEA5}" type="datetimeFigureOut">
              <a:rPr lang="es-BO" smtClean="0"/>
              <a:t>18/4/2022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F203-6907-49B8-B864-52FDD0F9E84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89317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BA5-CA44-480A-B556-DDF384F0FEA5}" type="datetimeFigureOut">
              <a:rPr lang="es-BO" smtClean="0"/>
              <a:t>18/4/2022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F203-6907-49B8-B864-52FDD0F9E84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049462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BA5-CA44-480A-B556-DDF384F0FEA5}" type="datetimeFigureOut">
              <a:rPr lang="es-BO" smtClean="0"/>
              <a:t>18/4/2022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1BF203-6907-49B8-B864-52FDD0F9E84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83663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BA5-CA44-480A-B556-DDF384F0FEA5}" type="datetimeFigureOut">
              <a:rPr lang="es-BO" smtClean="0"/>
              <a:t>18/4/2022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1BF203-6907-49B8-B864-52FDD0F9E84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7504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BA5-CA44-480A-B556-DDF384F0FEA5}" type="datetimeFigureOut">
              <a:rPr lang="es-BO" smtClean="0"/>
              <a:t>18/4/2022</a:t>
            </a:fld>
            <a:endParaRPr lang="es-B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1BF203-6907-49B8-B864-52FDD0F9E84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68288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BA5-CA44-480A-B556-DDF384F0FEA5}" type="datetimeFigureOut">
              <a:rPr lang="es-BO" smtClean="0"/>
              <a:t>18/4/2022</a:t>
            </a:fld>
            <a:endParaRPr lang="es-B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F203-6907-49B8-B864-52FDD0F9E84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784972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BA5-CA44-480A-B556-DDF384F0FEA5}" type="datetimeFigureOut">
              <a:rPr lang="es-BO" smtClean="0"/>
              <a:t>18/4/2022</a:t>
            </a:fld>
            <a:endParaRPr lang="es-B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F203-6907-49B8-B864-52FDD0F9E84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39717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BA5-CA44-480A-B556-DDF384F0FEA5}" type="datetimeFigureOut">
              <a:rPr lang="es-BO" smtClean="0"/>
              <a:t>18/4/2022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F203-6907-49B8-B864-52FDD0F9E84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472760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BA5-CA44-480A-B556-DDF384F0FEA5}" type="datetimeFigureOut">
              <a:rPr lang="es-BO" smtClean="0"/>
              <a:t>18/4/2022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1BF203-6907-49B8-B864-52FDD0F9E84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01038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4CBA5-CA44-480A-B556-DDF384F0FEA5}" type="datetimeFigureOut">
              <a:rPr lang="es-BO" smtClean="0"/>
              <a:t>18/4/2022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71BF203-6907-49B8-B864-52FDD0F9E84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84739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3190"/>
          </a:xfrm>
        </p:spPr>
        <p:txBody>
          <a:bodyPr>
            <a:normAutofit/>
          </a:bodyPr>
          <a:lstStyle/>
          <a:p>
            <a:pPr algn="ctr"/>
            <a:r>
              <a:rPr lang="es-BO" sz="2000" dirty="0" smtClean="0">
                <a:latin typeface="Arial Rounded MT Bold" panose="020F0704030504030204" pitchFamily="34" charset="0"/>
              </a:rPr>
              <a:t>METODOS FISICOS DE SEPARACION Y PURIFICACION</a:t>
            </a:r>
            <a:endParaRPr lang="es-BO" sz="2000" dirty="0">
              <a:latin typeface="Arial Rounded MT Bold" panose="020F070403050403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2589212" y="1392382"/>
            <a:ext cx="8915400" cy="4518840"/>
          </a:xfrm>
        </p:spPr>
        <p:txBody>
          <a:bodyPr/>
          <a:lstStyle/>
          <a:p>
            <a:pPr marL="0" indent="0" algn="ctr">
              <a:buNone/>
            </a:pPr>
            <a:r>
              <a:rPr lang="es-BO" b="1" u="sng" dirty="0" smtClean="0"/>
              <a:t>DEFINICIONES</a:t>
            </a:r>
          </a:p>
          <a:p>
            <a:pPr marL="0" indent="0" algn="ctr">
              <a:buNone/>
            </a:pPr>
            <a:endParaRPr lang="es-BO" b="1" u="sng" dirty="0" smtClean="0"/>
          </a:p>
          <a:p>
            <a:r>
              <a:rPr lang="es-BO" b="1" dirty="0" smtClean="0"/>
              <a:t>MUESTRA: </a:t>
            </a:r>
            <a:r>
              <a:rPr lang="es-BO" sz="1600" dirty="0" smtClean="0"/>
              <a:t>PARTE REPRESENTATIVA DE LA MATERIA OBJETO DE ANALISIS</a:t>
            </a:r>
            <a:endParaRPr lang="es-BO" sz="1600" b="1" dirty="0" smtClean="0"/>
          </a:p>
          <a:p>
            <a:r>
              <a:rPr lang="es-BO" b="1" dirty="0" smtClean="0"/>
              <a:t>ANALITO: </a:t>
            </a:r>
            <a:r>
              <a:rPr lang="es-BO" dirty="0" smtClean="0"/>
              <a:t>ESPECIE QUIMICA OBJETO DE ANALISIS</a:t>
            </a:r>
            <a:endParaRPr lang="es-BO" b="1" dirty="0" smtClean="0"/>
          </a:p>
          <a:p>
            <a:r>
              <a:rPr lang="es-BO" b="1" dirty="0" smtClean="0"/>
              <a:t>MATRIZ:</a:t>
            </a:r>
            <a:r>
              <a:rPr lang="es-BO" dirty="0" smtClean="0"/>
              <a:t> CONJUNTO DE ESPECIES QUIMICAS QUE ACOMPAÑAN AL ANALITO EN LA MUESTRA</a:t>
            </a:r>
            <a:endParaRPr lang="es-BO" b="1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BO" b="1" dirty="0" smtClean="0"/>
              <a:t>ELUIR: </a:t>
            </a:r>
            <a:r>
              <a:rPr lang="es-BO" dirty="0" smtClean="0"/>
              <a:t>EXTRAER UNA SUSTANCIA DE UN MEDIO SOLIDO QUE LA ADSORBIDO</a:t>
            </a:r>
            <a:endParaRPr lang="es-BO" b="1" dirty="0" smtClean="0"/>
          </a:p>
        </p:txBody>
      </p:sp>
    </p:spTree>
    <p:extLst>
      <p:ext uri="{BB962C8B-B14F-4D97-AF65-F5344CB8AC3E}">
        <p14:creationId xmlns:p14="http://schemas.microsoft.com/office/powerpoint/2010/main" val="3661457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3190"/>
          </a:xfrm>
        </p:spPr>
        <p:txBody>
          <a:bodyPr>
            <a:normAutofit/>
          </a:bodyPr>
          <a:lstStyle/>
          <a:p>
            <a:pPr algn="ctr"/>
            <a:r>
              <a:rPr lang="es-BO" sz="2000" dirty="0" smtClean="0">
                <a:latin typeface="Arial Rounded MT Bold" panose="020F0704030504030204" pitchFamily="34" charset="0"/>
              </a:rPr>
              <a:t>METODOS FISICOS DE SEPARACION Y PURIFICACION</a:t>
            </a:r>
            <a:endParaRPr lang="es-BO" sz="2000" dirty="0">
              <a:latin typeface="Arial Rounded MT Bold" panose="020F070403050403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184563" y="1558636"/>
            <a:ext cx="10713027" cy="47486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BO" b="1" u="sng" dirty="0" smtClean="0"/>
              <a:t>DESTILACION</a:t>
            </a:r>
          </a:p>
          <a:p>
            <a:pPr marL="0" indent="0" algn="ctr">
              <a:buNone/>
            </a:pPr>
            <a:endParaRPr lang="es-BO" b="1" dirty="0" smtClean="0"/>
          </a:p>
          <a:p>
            <a:pPr marL="0" indent="0">
              <a:buNone/>
            </a:pPr>
            <a:r>
              <a:rPr lang="es-BO" b="1" dirty="0"/>
              <a:t>Se basa fundamentalmente en los puntos </a:t>
            </a:r>
            <a:r>
              <a:rPr lang="es-BO" b="1" dirty="0" smtClean="0"/>
              <a:t>de ebullición </a:t>
            </a:r>
            <a:r>
              <a:rPr lang="es-BO" b="1" dirty="0"/>
              <a:t>de cada uno de los componentes de </a:t>
            </a:r>
            <a:r>
              <a:rPr lang="es-BO" b="1" dirty="0" smtClean="0"/>
              <a:t>la mezcla</a:t>
            </a:r>
            <a:r>
              <a:rPr lang="es-BO" b="1" dirty="0"/>
              <a:t>. Cuanto mayor sea la diferencia entre </a:t>
            </a:r>
            <a:r>
              <a:rPr lang="es-BO" b="1" dirty="0" smtClean="0"/>
              <a:t>los puntos </a:t>
            </a:r>
            <a:r>
              <a:rPr lang="es-BO" b="1" dirty="0"/>
              <a:t>de ebullición de las sustancias de </a:t>
            </a:r>
            <a:r>
              <a:rPr lang="es-BO" b="1" dirty="0" smtClean="0"/>
              <a:t>la mezcla</a:t>
            </a:r>
            <a:r>
              <a:rPr lang="es-BO" b="1" dirty="0"/>
              <a:t>, más eficaz será la separación de </a:t>
            </a:r>
            <a:r>
              <a:rPr lang="es-BO" b="1" dirty="0" smtClean="0"/>
              <a:t>sus componentes</a:t>
            </a:r>
            <a:r>
              <a:rPr lang="es-BO" b="1" dirty="0"/>
              <a:t>; es decir, los componentes se</a:t>
            </a:r>
            <a:br>
              <a:rPr lang="es-BO" b="1" dirty="0"/>
            </a:br>
            <a:r>
              <a:rPr lang="es-BO" b="1" dirty="0"/>
              <a:t>obtendrán con un mayor grado de pureza </a:t>
            </a:r>
            <a:r>
              <a:rPr lang="es-BO" dirty="0"/>
              <a:t/>
            </a:r>
            <a:br>
              <a:rPr lang="es-BO" dirty="0"/>
            </a:br>
            <a:endParaRPr lang="es-BO" b="1" dirty="0" smtClean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358" y="3480956"/>
            <a:ext cx="5071915" cy="285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294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3190"/>
          </a:xfrm>
        </p:spPr>
        <p:txBody>
          <a:bodyPr>
            <a:normAutofit/>
          </a:bodyPr>
          <a:lstStyle/>
          <a:p>
            <a:pPr algn="ctr"/>
            <a:r>
              <a:rPr lang="es-BO" sz="2000" dirty="0" smtClean="0">
                <a:latin typeface="Arial Rounded MT Bold" panose="020F0704030504030204" pitchFamily="34" charset="0"/>
              </a:rPr>
              <a:t>METODOS FISICOS DE SEPARACION Y PURIFICACION</a:t>
            </a:r>
            <a:endParaRPr lang="es-BO" sz="2000" dirty="0">
              <a:latin typeface="Arial Rounded MT Bold" panose="020F070403050403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750021" y="1579418"/>
            <a:ext cx="10939752" cy="47486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BO" b="1" u="sng" dirty="0"/>
              <a:t>EXTRACCIÓN EN FASE SOLIDA </a:t>
            </a:r>
            <a:br>
              <a:rPr lang="es-BO" b="1" u="sng" dirty="0"/>
            </a:br>
            <a:endParaRPr lang="es-BO" b="1" u="sng" dirty="0" smtClean="0"/>
          </a:p>
          <a:p>
            <a:pPr marL="0" indent="0">
              <a:buNone/>
            </a:pPr>
            <a:r>
              <a:rPr lang="es-BO" dirty="0"/>
              <a:t>Se basa en la partición de los compuestos entre una </a:t>
            </a:r>
            <a:r>
              <a:rPr lang="es-BO" dirty="0" smtClean="0"/>
              <a:t>fase líquida </a:t>
            </a:r>
            <a:r>
              <a:rPr lang="es-BO" dirty="0"/>
              <a:t>y una fase sólida gobernada por </a:t>
            </a:r>
            <a:r>
              <a:rPr lang="es-BO" dirty="0" smtClean="0"/>
              <a:t>fuerzas intermoleculares </a:t>
            </a:r>
            <a:r>
              <a:rPr lang="es-BO" dirty="0"/>
              <a:t>entre ambas </a:t>
            </a:r>
            <a:r>
              <a:rPr lang="es-BO" dirty="0" smtClean="0"/>
              <a:t>fases.</a:t>
            </a:r>
            <a:r>
              <a:rPr lang="es-BO" dirty="0"/>
              <a:t/>
            </a:r>
            <a:br>
              <a:rPr lang="es-BO" dirty="0"/>
            </a:br>
            <a:endParaRPr lang="es-BO" b="1" u="sng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099" y="3062196"/>
            <a:ext cx="6026728" cy="312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83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3190"/>
          </a:xfrm>
        </p:spPr>
        <p:txBody>
          <a:bodyPr>
            <a:normAutofit/>
          </a:bodyPr>
          <a:lstStyle/>
          <a:p>
            <a:pPr algn="ctr"/>
            <a:r>
              <a:rPr lang="es-BO" sz="2000" dirty="0" smtClean="0">
                <a:latin typeface="Arial Rounded MT Bold" panose="020F0704030504030204" pitchFamily="34" charset="0"/>
              </a:rPr>
              <a:t>METODOS FISICOS DE SEPARACION Y PURIFICACION</a:t>
            </a:r>
            <a:endParaRPr lang="es-BO" sz="2000" dirty="0">
              <a:latin typeface="Arial Rounded MT Bold" panose="020F070403050403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750021" y="1579418"/>
            <a:ext cx="10939752" cy="47486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BO" b="1" u="sng" dirty="0"/>
              <a:t>EXTRACCIÓN EN FASE SOLIDA </a:t>
            </a:r>
            <a:br>
              <a:rPr lang="es-BO" b="1" u="sng" dirty="0"/>
            </a:br>
            <a:endParaRPr lang="es-BO" b="1" u="sng" dirty="0" smtClean="0"/>
          </a:p>
          <a:p>
            <a:pPr marL="0" indent="0">
              <a:buNone/>
            </a:pPr>
            <a:r>
              <a:rPr lang="es-BO" b="1" dirty="0"/>
              <a:t>Fase líquida → Muestra </a:t>
            </a:r>
            <a:endParaRPr lang="es-BO" b="1" dirty="0" smtClean="0"/>
          </a:p>
          <a:p>
            <a:pPr marL="0" indent="0">
              <a:buNone/>
            </a:pPr>
            <a:r>
              <a:rPr lang="es-BO" b="1" dirty="0" smtClean="0"/>
              <a:t>Fase </a:t>
            </a:r>
            <a:r>
              <a:rPr lang="es-BO" b="1" dirty="0"/>
              <a:t>sólida o estacionaria → </a:t>
            </a:r>
            <a:r>
              <a:rPr lang="es-BO" b="1" dirty="0" err="1" smtClean="0"/>
              <a:t>Extractante</a:t>
            </a:r>
            <a:r>
              <a:rPr lang="es-BO" b="1" dirty="0" smtClean="0"/>
              <a:t> O adsorbente  </a:t>
            </a:r>
            <a:r>
              <a:rPr lang="es-BO" b="1" dirty="0"/>
              <a:t/>
            </a:r>
            <a:br>
              <a:rPr lang="es-BO" b="1" dirty="0"/>
            </a:br>
            <a:r>
              <a:rPr lang="es-BO" dirty="0"/>
              <a:t/>
            </a:r>
            <a:br>
              <a:rPr lang="es-BO" dirty="0"/>
            </a:br>
            <a:endParaRPr lang="es-BO" b="1" u="sng" dirty="0" smtClean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458" y="3050470"/>
            <a:ext cx="7319959" cy="3277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91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3190"/>
          </a:xfrm>
        </p:spPr>
        <p:txBody>
          <a:bodyPr>
            <a:normAutofit/>
          </a:bodyPr>
          <a:lstStyle/>
          <a:p>
            <a:pPr algn="ctr"/>
            <a:r>
              <a:rPr lang="es-BO" sz="2000" dirty="0" smtClean="0">
                <a:latin typeface="Arial Rounded MT Bold" panose="020F0704030504030204" pitchFamily="34" charset="0"/>
              </a:rPr>
              <a:t>METODOS FISICOS DE SEPARACION Y PURIFICACION</a:t>
            </a:r>
            <a:endParaRPr lang="es-BO" sz="2000" dirty="0">
              <a:latin typeface="Arial Rounded MT Bold" panose="020F070403050403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750021" y="1579418"/>
            <a:ext cx="10939752" cy="47486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BO" b="1" u="sng" dirty="0"/>
              <a:t>EXTRACCIÓN EN FASE SOLIDA </a:t>
            </a:r>
            <a:br>
              <a:rPr lang="es-BO" b="1" u="sng" dirty="0"/>
            </a:br>
            <a:endParaRPr lang="es-BO" b="1" u="sng" dirty="0" smtClean="0"/>
          </a:p>
          <a:p>
            <a:pPr marL="0" indent="0">
              <a:buNone/>
            </a:pPr>
            <a:r>
              <a:rPr lang="es-BO" sz="1400" b="1" u="sng" dirty="0" smtClean="0"/>
              <a:t>ELECCION DEL ADSORBENTE</a:t>
            </a:r>
            <a:r>
              <a:rPr lang="es-BO" sz="1400" b="1" dirty="0" smtClean="0"/>
              <a:t>:</a:t>
            </a:r>
          </a:p>
          <a:p>
            <a:pPr marL="0" indent="0">
              <a:buNone/>
            </a:pPr>
            <a:endParaRPr lang="es-BO" sz="1400" b="1" dirty="0" smtClean="0"/>
          </a:p>
          <a:p>
            <a:pPr>
              <a:buFont typeface="+mj-lt"/>
              <a:buAutoNum type="arabicPeriod"/>
            </a:pPr>
            <a:r>
              <a:rPr lang="es-BO" sz="1400" b="1" dirty="0" smtClean="0"/>
              <a:t>ESTRUCTURA Y PROP.FISICOQUIMICAS DEL ANALITO QUE SE VA EXTRAER: POLARIDAD Y GRUPOS FUNCIONALES</a:t>
            </a:r>
          </a:p>
          <a:p>
            <a:pPr>
              <a:buFont typeface="+mj-lt"/>
              <a:buAutoNum type="arabicPeriod"/>
            </a:pPr>
            <a:r>
              <a:rPr lang="es-BO" sz="1400" b="1" dirty="0" smtClean="0"/>
              <a:t>LAS CARACTERISTICAS DE LOS COMPONENTES MUESTRA.</a:t>
            </a:r>
          </a:p>
          <a:p>
            <a:pPr marL="0" indent="0">
              <a:buNone/>
            </a:pPr>
            <a:endParaRPr lang="es-BO" sz="1400" b="1" dirty="0" smtClean="0"/>
          </a:p>
          <a:p>
            <a:pPr marL="0" indent="0">
              <a:buNone/>
            </a:pPr>
            <a:r>
              <a:rPr lang="es-BO" sz="1400" b="1" dirty="0" smtClean="0"/>
              <a:t>LA EFS PUEDE RETENER EL ANALITO O LOS INTERFERENTES</a:t>
            </a:r>
          </a:p>
          <a:p>
            <a:pPr marL="0" indent="0">
              <a:buNone/>
            </a:pPr>
            <a:r>
              <a:rPr lang="es-BO" sz="1400" b="1" dirty="0" smtClean="0"/>
              <a:t>LA EFS ES LA MAS USUAL COMO ETAPA PREVIA AL HPLC O GC</a:t>
            </a:r>
            <a:r>
              <a:rPr lang="es-BO" b="1" dirty="0"/>
              <a:t/>
            </a:r>
            <a:br>
              <a:rPr lang="es-BO" b="1" dirty="0"/>
            </a:br>
            <a:r>
              <a:rPr lang="es-BO" dirty="0"/>
              <a:t/>
            </a:r>
            <a:br>
              <a:rPr lang="es-BO" dirty="0"/>
            </a:br>
            <a:endParaRPr lang="es-BO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563089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3190"/>
          </a:xfrm>
        </p:spPr>
        <p:txBody>
          <a:bodyPr>
            <a:normAutofit/>
          </a:bodyPr>
          <a:lstStyle/>
          <a:p>
            <a:pPr algn="ctr"/>
            <a:r>
              <a:rPr lang="es-BO" sz="2000" dirty="0" smtClean="0">
                <a:latin typeface="Arial Rounded MT Bold" panose="020F0704030504030204" pitchFamily="34" charset="0"/>
              </a:rPr>
              <a:t>METODOS FISICOS DE SEPARACION Y PURIFICACION</a:t>
            </a:r>
            <a:endParaRPr lang="es-BO" sz="2000" dirty="0">
              <a:latin typeface="Arial Rounded MT Bold" panose="020F070403050403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750021" y="1579418"/>
            <a:ext cx="10939752" cy="47486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BO" b="1" u="sng" dirty="0"/>
              <a:t>EXTRACCIÓN EN FASE SOLIDA </a:t>
            </a:r>
            <a:br>
              <a:rPr lang="es-BO" b="1" u="sng" dirty="0"/>
            </a:br>
            <a:endParaRPr lang="es-BO" b="1" u="sng" dirty="0" smtClean="0"/>
          </a:p>
          <a:p>
            <a:pPr marL="0" indent="0">
              <a:buNone/>
            </a:pPr>
            <a:r>
              <a:rPr lang="es-BO" sz="1400" b="1" u="sng" dirty="0" smtClean="0"/>
              <a:t>ELECCION DEL ADSORBENTE</a:t>
            </a:r>
            <a:r>
              <a:rPr lang="es-BO" sz="1400" b="1" dirty="0" smtClean="0"/>
              <a:t>:</a:t>
            </a:r>
          </a:p>
          <a:p>
            <a:pPr marL="0" indent="0">
              <a:buNone/>
            </a:pPr>
            <a:endParaRPr lang="es-BO" sz="1400" b="1" dirty="0" smtClean="0"/>
          </a:p>
          <a:p>
            <a:pPr>
              <a:buFont typeface="+mj-lt"/>
              <a:buAutoNum type="arabicPeriod"/>
            </a:pPr>
            <a:r>
              <a:rPr lang="es-BO" sz="1400" b="1" dirty="0"/>
              <a:t>La fase sólida, fase estacionaria </a:t>
            </a:r>
            <a:r>
              <a:rPr lang="es-BO" sz="1400" b="1" dirty="0" smtClean="0"/>
              <a:t>o material </a:t>
            </a:r>
            <a:r>
              <a:rPr lang="es-BO" sz="1400" b="1" dirty="0"/>
              <a:t>adsorbente puede </a:t>
            </a:r>
            <a:r>
              <a:rPr lang="es-BO" sz="1400" b="1" dirty="0" smtClean="0"/>
              <a:t>presentarse en </a:t>
            </a:r>
            <a:r>
              <a:rPr lang="es-BO" sz="1400" b="1" dirty="0"/>
              <a:t>diferentes configuraciones</a:t>
            </a:r>
            <a:r>
              <a:rPr lang="es-BO" sz="1400" b="1" dirty="0" smtClean="0"/>
              <a:t>:</a:t>
            </a:r>
          </a:p>
          <a:p>
            <a:r>
              <a:rPr lang="es-BO" sz="1600" b="1" dirty="0" smtClean="0"/>
              <a:t>Compactadas </a:t>
            </a:r>
            <a:r>
              <a:rPr lang="es-BO" sz="1600" b="1" dirty="0"/>
              <a:t>en </a:t>
            </a:r>
            <a:r>
              <a:rPr lang="es-BO" sz="1600" b="1" dirty="0" smtClean="0"/>
              <a:t>discos,</a:t>
            </a:r>
          </a:p>
          <a:p>
            <a:r>
              <a:rPr lang="es-BO" sz="1600" b="1" dirty="0" smtClean="0"/>
              <a:t>Empacadas en cartuchos </a:t>
            </a:r>
            <a:endParaRPr lang="es-BO" sz="1600" b="1" dirty="0"/>
          </a:p>
          <a:p>
            <a:r>
              <a:rPr lang="es-BO" sz="1600" b="1" dirty="0" smtClean="0"/>
              <a:t>Recubriendo </a:t>
            </a:r>
            <a:r>
              <a:rPr lang="es-BO" sz="1600" b="1" dirty="0"/>
              <a:t>una </a:t>
            </a:r>
            <a:r>
              <a:rPr lang="es-BO" sz="1600" b="1" dirty="0" smtClean="0"/>
              <a:t>fibra (micro extracción </a:t>
            </a:r>
            <a:r>
              <a:rPr lang="es-BO" sz="1600" b="1" dirty="0"/>
              <a:t>en fase sólida) </a:t>
            </a:r>
            <a:br>
              <a:rPr lang="es-BO" sz="1600" b="1" dirty="0"/>
            </a:br>
            <a:r>
              <a:rPr lang="es-BO" sz="1600" b="1" dirty="0"/>
              <a:t/>
            </a:r>
            <a:br>
              <a:rPr lang="es-BO" sz="1600" b="1" dirty="0"/>
            </a:br>
            <a:endParaRPr lang="es-BO" sz="16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977698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3190"/>
          </a:xfrm>
        </p:spPr>
        <p:txBody>
          <a:bodyPr>
            <a:normAutofit/>
          </a:bodyPr>
          <a:lstStyle/>
          <a:p>
            <a:pPr algn="ctr"/>
            <a:r>
              <a:rPr lang="es-BO" sz="2000" dirty="0" smtClean="0">
                <a:latin typeface="Arial Rounded MT Bold" panose="020F0704030504030204" pitchFamily="34" charset="0"/>
              </a:rPr>
              <a:t>METODOS FISICOS DE SEPARACION Y PURIFICACION</a:t>
            </a:r>
            <a:endParaRPr lang="es-BO" sz="2000" dirty="0">
              <a:latin typeface="Arial Rounded MT Bold" panose="020F070403050403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750021" y="1579418"/>
            <a:ext cx="10939752" cy="47486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BO" b="1" u="sng" dirty="0"/>
              <a:t>EXTRACCIÓN EN FASE SOLIDA </a:t>
            </a:r>
            <a:br>
              <a:rPr lang="es-BO" b="1" u="sng" dirty="0"/>
            </a:br>
            <a:endParaRPr lang="es-BO" b="1" u="sng" dirty="0" smtClean="0"/>
          </a:p>
          <a:p>
            <a:pPr marL="0" indent="0">
              <a:buNone/>
            </a:pPr>
            <a:r>
              <a:rPr lang="es-BO" sz="1400" b="1" u="sng" dirty="0" smtClean="0"/>
              <a:t>MECANISMOS DE EXTRACCION:</a:t>
            </a:r>
          </a:p>
          <a:p>
            <a:pPr marL="0" indent="0">
              <a:buNone/>
            </a:pPr>
            <a:endParaRPr lang="es-BO" sz="1400" b="1" u="sng" dirty="0" smtClean="0"/>
          </a:p>
          <a:p>
            <a:pPr>
              <a:buFont typeface="+mj-lt"/>
              <a:buAutoNum type="arabicPeriod"/>
            </a:pPr>
            <a:r>
              <a:rPr lang="es-BO" sz="1400" b="1" u="sng" dirty="0" smtClean="0"/>
              <a:t>FASE REVERSA:</a:t>
            </a:r>
            <a:r>
              <a:rPr lang="es-BO" sz="1400" b="1" dirty="0" smtClean="0"/>
              <a:t> </a:t>
            </a:r>
            <a:r>
              <a:rPr lang="es-BO" sz="1400" dirty="0" smtClean="0"/>
              <a:t> matrices polares </a:t>
            </a:r>
            <a:r>
              <a:rPr lang="es-BO" sz="1400" dirty="0"/>
              <a:t>o moderadamente polares y una fase </a:t>
            </a:r>
            <a:r>
              <a:rPr lang="es-BO" sz="1400" dirty="0" smtClean="0"/>
              <a:t>estacionaria no </a:t>
            </a:r>
            <a:r>
              <a:rPr lang="es-BO" sz="1400" dirty="0"/>
              <a:t>polar </a:t>
            </a:r>
            <a:endParaRPr lang="es-BO" sz="1400" dirty="0" smtClean="0"/>
          </a:p>
          <a:p>
            <a:pPr>
              <a:buFont typeface="+mj-lt"/>
              <a:buAutoNum type="arabicPeriod"/>
            </a:pPr>
            <a:r>
              <a:rPr lang="es-BO" sz="1400" b="1" u="sng" dirty="0" smtClean="0"/>
              <a:t>FASE NORMAL</a:t>
            </a:r>
            <a:r>
              <a:rPr lang="es-BO" sz="1400" dirty="0" smtClean="0"/>
              <a:t>: </a:t>
            </a:r>
            <a:r>
              <a:rPr lang="es-BO" sz="1400" dirty="0" err="1"/>
              <a:t>analitos</a:t>
            </a:r>
            <a:r>
              <a:rPr lang="es-BO" sz="1400" dirty="0"/>
              <a:t> polares en </a:t>
            </a:r>
            <a:r>
              <a:rPr lang="es-BO" sz="1400" dirty="0" smtClean="0"/>
              <a:t>matrices no </a:t>
            </a:r>
            <a:r>
              <a:rPr lang="es-BO" sz="1400" dirty="0"/>
              <a:t>polares o medianamente polares y fase </a:t>
            </a:r>
            <a:r>
              <a:rPr lang="es-BO" sz="1400" dirty="0" smtClean="0"/>
              <a:t>estacionaria polar</a:t>
            </a:r>
            <a:r>
              <a:rPr lang="es-BO" sz="1400" dirty="0"/>
              <a:t>. </a:t>
            </a:r>
            <a:endParaRPr lang="es-BO" sz="1400" dirty="0" smtClean="0"/>
          </a:p>
          <a:p>
            <a:pPr>
              <a:buFont typeface="+mj-lt"/>
              <a:buAutoNum type="arabicPeriod"/>
            </a:pPr>
            <a:r>
              <a:rPr lang="es-BO" sz="1400" b="1" u="sng" dirty="0" smtClean="0"/>
              <a:t>INTERCAMBIO IONICO</a:t>
            </a:r>
            <a:r>
              <a:rPr lang="es-BO" sz="1400" b="1" dirty="0" smtClean="0"/>
              <a:t>: </a:t>
            </a:r>
            <a:r>
              <a:rPr lang="es-BO" sz="1400" dirty="0"/>
              <a:t>transferencia </a:t>
            </a:r>
            <a:r>
              <a:rPr lang="es-BO" sz="1400" dirty="0" smtClean="0"/>
              <a:t>de uno </a:t>
            </a:r>
            <a:r>
              <a:rPr lang="es-BO" sz="1400" dirty="0"/>
              <a:t>o más iones de la fase fluida al sólido por </a:t>
            </a:r>
            <a:r>
              <a:rPr lang="es-BO" sz="1400" dirty="0" smtClean="0"/>
              <a:t>intercambio o </a:t>
            </a:r>
            <a:r>
              <a:rPr lang="es-BO" sz="1400" dirty="0"/>
              <a:t>desplazamiento de iones de la misma carga. </a:t>
            </a:r>
            <a:br>
              <a:rPr lang="es-BO" sz="1400" dirty="0"/>
            </a:br>
            <a:r>
              <a:rPr lang="es-BO" sz="1400" dirty="0"/>
              <a:t/>
            </a:r>
            <a:br>
              <a:rPr lang="es-BO" sz="1400" dirty="0"/>
            </a:br>
            <a:r>
              <a:rPr lang="es-BO" sz="1400" dirty="0"/>
              <a:t/>
            </a:r>
            <a:br>
              <a:rPr lang="es-BO" sz="1400" dirty="0"/>
            </a:br>
            <a:r>
              <a:rPr lang="es-BO" sz="1400" b="1" u="sng" dirty="0"/>
              <a:t/>
            </a:r>
            <a:br>
              <a:rPr lang="es-BO" sz="1400" b="1" u="sng" dirty="0"/>
            </a:br>
            <a:endParaRPr lang="es-BO" sz="14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334831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3190"/>
          </a:xfrm>
        </p:spPr>
        <p:txBody>
          <a:bodyPr>
            <a:normAutofit/>
          </a:bodyPr>
          <a:lstStyle/>
          <a:p>
            <a:pPr algn="ctr"/>
            <a:r>
              <a:rPr lang="es-BO" sz="2000" dirty="0" smtClean="0">
                <a:latin typeface="Arial Rounded MT Bold" panose="020F0704030504030204" pitchFamily="34" charset="0"/>
              </a:rPr>
              <a:t>METODOS FISICOS DE SEPARACION Y PURIFICACION</a:t>
            </a:r>
            <a:endParaRPr lang="es-BO" sz="2000" dirty="0">
              <a:latin typeface="Arial Rounded MT Bold" panose="020F070403050403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750021" y="1579418"/>
            <a:ext cx="10939752" cy="474864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BO" b="1" u="sng" dirty="0"/>
              <a:t>EXTRACCIÓN EN FASE SOLIDA </a:t>
            </a:r>
            <a:br>
              <a:rPr lang="es-BO" b="1" u="sng" dirty="0"/>
            </a:br>
            <a:endParaRPr lang="es-BO" b="1" u="sng" dirty="0" smtClean="0"/>
          </a:p>
          <a:p>
            <a:r>
              <a:rPr lang="es-BO" sz="1400" b="1" u="sng" dirty="0" err="1" smtClean="0"/>
              <a:t>Metodologia</a:t>
            </a:r>
            <a:r>
              <a:rPr lang="es-BO" sz="1400" b="1" u="sng" dirty="0" smtClean="0"/>
              <a:t>:</a:t>
            </a:r>
            <a:r>
              <a:rPr lang="es-BO" sz="1400" dirty="0"/>
              <a:t/>
            </a:r>
            <a:br>
              <a:rPr lang="es-BO" sz="1400" dirty="0"/>
            </a:br>
            <a:r>
              <a:rPr lang="es-BO" sz="1400" b="1" u="sng" dirty="0"/>
              <a:t/>
            </a:r>
            <a:br>
              <a:rPr lang="es-BO" sz="1400" b="1" u="sng" dirty="0"/>
            </a:br>
            <a:endParaRPr lang="es-BO" sz="1400" b="1" u="sng" dirty="0" smtClean="0"/>
          </a:p>
          <a:p>
            <a:r>
              <a:rPr lang="es-BO" sz="1400" b="1" dirty="0" smtClean="0"/>
              <a:t>Seleccionar </a:t>
            </a:r>
            <a:r>
              <a:rPr lang="es-BO" sz="1400" b="1" dirty="0"/>
              <a:t>una fase estacionaria apropiada.</a:t>
            </a:r>
            <a:br>
              <a:rPr lang="es-BO" sz="1400" b="1" dirty="0"/>
            </a:br>
            <a:endParaRPr lang="es-BO" sz="1400" b="1" dirty="0" smtClean="0"/>
          </a:p>
          <a:p>
            <a:r>
              <a:rPr lang="es-BO" sz="1400" b="1" dirty="0" smtClean="0"/>
              <a:t>Acondicionar </a:t>
            </a:r>
            <a:r>
              <a:rPr lang="es-BO" sz="1400" b="1" dirty="0"/>
              <a:t>la fase estacionaria</a:t>
            </a:r>
            <a:r>
              <a:rPr lang="es-BO" sz="1400" b="1" dirty="0" smtClean="0"/>
              <a:t>.</a:t>
            </a:r>
            <a:r>
              <a:rPr lang="es-BO" sz="1400" b="1" dirty="0"/>
              <a:t/>
            </a:r>
            <a:br>
              <a:rPr lang="es-BO" sz="1400" b="1" dirty="0"/>
            </a:br>
            <a:endParaRPr lang="es-BO" sz="1400" b="1" dirty="0" smtClean="0"/>
          </a:p>
          <a:p>
            <a:r>
              <a:rPr lang="es-BO" sz="1400" b="1" dirty="0" smtClean="0"/>
              <a:t>Transferir </a:t>
            </a:r>
            <a:r>
              <a:rPr lang="es-BO" sz="1400" b="1" dirty="0"/>
              <a:t>la muestra al cartucho de extracción</a:t>
            </a:r>
            <a:r>
              <a:rPr lang="es-BO" sz="1400" b="1" dirty="0" smtClean="0"/>
              <a:t>.</a:t>
            </a:r>
          </a:p>
          <a:p>
            <a:pPr marL="0" indent="0">
              <a:buNone/>
            </a:pPr>
            <a:endParaRPr lang="es-BO" sz="1400" b="1" dirty="0" smtClean="0"/>
          </a:p>
          <a:p>
            <a:r>
              <a:rPr lang="es-BO" sz="1400" b="1" dirty="0"/>
              <a:t>Lavar el empacado. </a:t>
            </a:r>
            <a:endParaRPr lang="es-BO" sz="1400" b="1" dirty="0" smtClean="0"/>
          </a:p>
          <a:p>
            <a:pPr marL="0" indent="0">
              <a:buNone/>
            </a:pPr>
            <a:endParaRPr lang="es-BO" sz="1400" b="1" dirty="0" smtClean="0"/>
          </a:p>
          <a:p>
            <a:r>
              <a:rPr lang="es-BO" sz="1400" b="1" dirty="0" err="1"/>
              <a:t>Eluir</a:t>
            </a:r>
            <a:r>
              <a:rPr lang="es-BO" sz="1400" b="1" dirty="0"/>
              <a:t> el compuesto de interés</a:t>
            </a:r>
            <a:r>
              <a:rPr lang="es-BO" sz="1400" dirty="0"/>
              <a:t>. </a:t>
            </a:r>
            <a:br>
              <a:rPr lang="es-BO" sz="1400" dirty="0"/>
            </a:br>
            <a:r>
              <a:rPr lang="es-BO" sz="1400" dirty="0"/>
              <a:t/>
            </a:r>
            <a:br>
              <a:rPr lang="es-BO" sz="1400" dirty="0"/>
            </a:br>
            <a:r>
              <a:rPr lang="es-BO" sz="1400" b="1" dirty="0"/>
              <a:t/>
            </a:r>
            <a:br>
              <a:rPr lang="es-BO" sz="1400" b="1" dirty="0"/>
            </a:br>
            <a:r>
              <a:rPr lang="es-BO" sz="1400" dirty="0"/>
              <a:t/>
            </a:r>
            <a:br>
              <a:rPr lang="es-BO" sz="1400" dirty="0"/>
            </a:br>
            <a:endParaRPr lang="es-BO" sz="1400" b="1" u="sng" dirty="0" smtClean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897" y="2348345"/>
            <a:ext cx="4836030" cy="321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33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3190"/>
          </a:xfrm>
        </p:spPr>
        <p:txBody>
          <a:bodyPr>
            <a:normAutofit/>
          </a:bodyPr>
          <a:lstStyle/>
          <a:p>
            <a:pPr algn="ctr"/>
            <a:r>
              <a:rPr lang="es-BO" sz="2000" dirty="0" smtClean="0">
                <a:latin typeface="Arial Rounded MT Bold" panose="020F0704030504030204" pitchFamily="34" charset="0"/>
              </a:rPr>
              <a:t>METODOS FISICOS DE SEPARACION Y PURIFICACION</a:t>
            </a:r>
            <a:endParaRPr lang="es-BO" sz="2000" dirty="0">
              <a:latin typeface="Arial Rounded MT Bold" panose="020F070403050403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2589212" y="1392382"/>
            <a:ext cx="8915400" cy="4518840"/>
          </a:xfrm>
        </p:spPr>
        <p:txBody>
          <a:bodyPr/>
          <a:lstStyle/>
          <a:p>
            <a:pPr marL="0" indent="0" algn="ctr">
              <a:buNone/>
            </a:pPr>
            <a:r>
              <a:rPr lang="es-BO" b="1" u="sng" dirty="0" smtClean="0"/>
              <a:t>DEFINICIONES</a:t>
            </a:r>
          </a:p>
          <a:p>
            <a:pPr marL="0" indent="0">
              <a:buNone/>
            </a:pPr>
            <a:r>
              <a:rPr lang="es-BO" b="1" u="sng" dirty="0"/>
              <a:t>EXTRACCIÓN</a:t>
            </a:r>
            <a:r>
              <a:rPr lang="es-BO" dirty="0"/>
              <a:t> </a:t>
            </a:r>
            <a:br>
              <a:rPr lang="es-BO" dirty="0"/>
            </a:br>
            <a:r>
              <a:rPr lang="es-BO" dirty="0"/>
              <a:t>P</a:t>
            </a:r>
            <a:r>
              <a:rPr lang="es-BO" dirty="0" smtClean="0"/>
              <a:t>roceso </a:t>
            </a:r>
            <a:r>
              <a:rPr lang="es-BO" dirty="0"/>
              <a:t>por el cual </a:t>
            </a:r>
            <a:r>
              <a:rPr lang="es-BO" dirty="0" smtClean="0"/>
              <a:t>un soluto </a:t>
            </a:r>
            <a:r>
              <a:rPr lang="es-BO" dirty="0"/>
              <a:t>pasa de una fase a otra</a:t>
            </a:r>
            <a:r>
              <a:rPr lang="es-BO" b="1" dirty="0"/>
              <a:t>. </a:t>
            </a:r>
            <a:endParaRPr lang="es-BO" b="1" dirty="0" smtClean="0"/>
          </a:p>
          <a:p>
            <a:pPr marL="0" indent="0">
              <a:buNone/>
            </a:pPr>
            <a:endParaRPr lang="es-BO" b="1" dirty="0" smtClean="0"/>
          </a:p>
          <a:p>
            <a:pPr marL="0" indent="0">
              <a:buNone/>
            </a:pPr>
            <a:r>
              <a:rPr lang="es-BO" b="1" u="sng" dirty="0" smtClean="0"/>
              <a:t>Objetivo</a:t>
            </a:r>
            <a:r>
              <a:rPr lang="es-BO" b="1" dirty="0" smtClean="0"/>
              <a:t>:</a:t>
            </a:r>
            <a:r>
              <a:rPr lang="es-BO" dirty="0" smtClean="0"/>
              <a:t> </a:t>
            </a:r>
            <a:r>
              <a:rPr lang="es-BO" dirty="0"/>
              <a:t>separar el </a:t>
            </a:r>
            <a:r>
              <a:rPr lang="es-BO" dirty="0" err="1"/>
              <a:t>analito</a:t>
            </a:r>
            <a:r>
              <a:rPr lang="es-BO" dirty="0"/>
              <a:t> desde </a:t>
            </a:r>
            <a:r>
              <a:rPr lang="es-BO" dirty="0" smtClean="0"/>
              <a:t>la matriz </a:t>
            </a:r>
            <a:r>
              <a:rPr lang="es-BO" dirty="0"/>
              <a:t>o eliminar de la matriz a</a:t>
            </a:r>
            <a:br>
              <a:rPr lang="es-BO" dirty="0"/>
            </a:br>
            <a:r>
              <a:rPr lang="es-BO" dirty="0"/>
              <a:t>componentes que podrían actuar </a:t>
            </a:r>
            <a:r>
              <a:rPr lang="es-BO" dirty="0" smtClean="0"/>
              <a:t>como interferentes. (purificación)</a:t>
            </a:r>
            <a:r>
              <a:rPr lang="es-BO" dirty="0"/>
              <a:t/>
            </a:r>
            <a:br>
              <a:rPr lang="es-BO" dirty="0"/>
            </a:br>
            <a:r>
              <a:rPr lang="es-BO" dirty="0"/>
              <a:t/>
            </a:r>
            <a:br>
              <a:rPr lang="es-BO" dirty="0"/>
            </a:br>
            <a:endParaRPr lang="es-BO" u="sng" dirty="0" smtClean="0"/>
          </a:p>
        </p:txBody>
      </p:sp>
    </p:spTree>
    <p:extLst>
      <p:ext uri="{BB962C8B-B14F-4D97-AF65-F5344CB8AC3E}">
        <p14:creationId xmlns:p14="http://schemas.microsoft.com/office/powerpoint/2010/main" val="1583901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3190"/>
          </a:xfrm>
        </p:spPr>
        <p:txBody>
          <a:bodyPr>
            <a:normAutofit/>
          </a:bodyPr>
          <a:lstStyle/>
          <a:p>
            <a:pPr algn="ctr"/>
            <a:r>
              <a:rPr lang="es-BO" sz="2000" dirty="0" smtClean="0">
                <a:latin typeface="Arial Rounded MT Bold" panose="020F0704030504030204" pitchFamily="34" charset="0"/>
              </a:rPr>
              <a:t>METODOS FISICOS DE SEPARACION Y PURIFICACION</a:t>
            </a:r>
            <a:endParaRPr lang="es-BO" sz="2000" dirty="0">
              <a:latin typeface="Arial Rounded MT Bold" panose="020F070403050403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2589212" y="1392382"/>
            <a:ext cx="8915400" cy="4518840"/>
          </a:xfrm>
        </p:spPr>
        <p:txBody>
          <a:bodyPr/>
          <a:lstStyle/>
          <a:p>
            <a:pPr marL="0" indent="0" algn="ctr">
              <a:buNone/>
            </a:pPr>
            <a:r>
              <a:rPr lang="es-BO" b="1" dirty="0" smtClean="0"/>
              <a:t>OBJETIVO</a:t>
            </a:r>
          </a:p>
          <a:p>
            <a:pPr marL="0" indent="0" algn="ctr">
              <a:buNone/>
            </a:pPr>
            <a:endParaRPr lang="es-BO" b="1" dirty="0" smtClean="0"/>
          </a:p>
          <a:p>
            <a:pPr marL="0" indent="0" algn="ctr">
              <a:buNone/>
            </a:pPr>
            <a:r>
              <a:rPr lang="es-BO" b="1" dirty="0" smtClean="0"/>
              <a:t>INCREMENTAR LA CONCENTRACION DE ANALITOS</a:t>
            </a:r>
          </a:p>
          <a:p>
            <a:r>
              <a:rPr lang="es-BO" b="1" dirty="0" smtClean="0"/>
              <a:t>MAYOR PRECISION</a:t>
            </a:r>
          </a:p>
          <a:p>
            <a:r>
              <a:rPr lang="es-BO" b="1" dirty="0" smtClean="0"/>
              <a:t>MAYOR EXACTITUD</a:t>
            </a:r>
          </a:p>
          <a:p>
            <a:pPr marL="0" indent="0">
              <a:buNone/>
            </a:pPr>
            <a:endParaRPr lang="es-BO" b="1" dirty="0" smtClean="0"/>
          </a:p>
          <a:p>
            <a:pPr marL="0" indent="0">
              <a:buNone/>
            </a:pPr>
            <a:endParaRPr lang="es-BO" b="1" dirty="0" smtClean="0"/>
          </a:p>
          <a:p>
            <a:pPr marL="0" indent="0">
              <a:buNone/>
            </a:pPr>
            <a:r>
              <a:rPr lang="es-BO" b="1" u="sng" dirty="0" smtClean="0"/>
              <a:t>TECNICAS: </a:t>
            </a:r>
          </a:p>
          <a:p>
            <a:pPr>
              <a:buFont typeface="+mj-lt"/>
              <a:buAutoNum type="arabicPeriod"/>
            </a:pPr>
            <a:r>
              <a:rPr lang="es-BO" b="1" dirty="0" smtClean="0"/>
              <a:t>EXTRACCION EN  FASE SOLIDA</a:t>
            </a:r>
          </a:p>
          <a:p>
            <a:pPr>
              <a:buFont typeface="+mj-lt"/>
              <a:buAutoNum type="arabicPeriod"/>
            </a:pPr>
            <a:r>
              <a:rPr lang="es-BO" b="1" dirty="0" smtClean="0"/>
              <a:t>EXTRACION LIQUIDO - LIQUIDO</a:t>
            </a:r>
          </a:p>
        </p:txBody>
      </p:sp>
    </p:spTree>
    <p:extLst>
      <p:ext uri="{BB962C8B-B14F-4D97-AF65-F5344CB8AC3E}">
        <p14:creationId xmlns:p14="http://schemas.microsoft.com/office/powerpoint/2010/main" val="3536125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3190"/>
          </a:xfrm>
        </p:spPr>
        <p:txBody>
          <a:bodyPr>
            <a:normAutofit/>
          </a:bodyPr>
          <a:lstStyle/>
          <a:p>
            <a:pPr algn="ctr"/>
            <a:r>
              <a:rPr lang="es-BO" sz="2000" dirty="0" smtClean="0">
                <a:latin typeface="Arial Rounded MT Bold" panose="020F0704030504030204" pitchFamily="34" charset="0"/>
              </a:rPr>
              <a:t>METODOS FISICOS DE SEPARACION Y PURIFICACION</a:t>
            </a:r>
            <a:endParaRPr lang="es-BO" sz="2000" dirty="0">
              <a:latin typeface="Arial Rounded MT Bold" panose="020F070403050403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2589212" y="1392382"/>
            <a:ext cx="8915400" cy="4518840"/>
          </a:xfrm>
        </p:spPr>
        <p:txBody>
          <a:bodyPr/>
          <a:lstStyle/>
          <a:p>
            <a:pPr marL="0" indent="0">
              <a:buNone/>
            </a:pPr>
            <a:endParaRPr lang="es-BO" dirty="0" smtClean="0"/>
          </a:p>
          <a:p>
            <a:pPr marL="0" indent="0">
              <a:buNone/>
            </a:pPr>
            <a:r>
              <a:rPr lang="es-BO" b="1" dirty="0"/>
              <a:t>EXTRACION LIQUIDO - </a:t>
            </a:r>
            <a:r>
              <a:rPr lang="es-BO" b="1" dirty="0" smtClean="0"/>
              <a:t>LIQUIDO</a:t>
            </a:r>
            <a:endParaRPr lang="es-BO" dirty="0"/>
          </a:p>
          <a:p>
            <a:pPr marL="0" indent="0">
              <a:buNone/>
            </a:pPr>
            <a:r>
              <a:rPr lang="es-BO" dirty="0" smtClean="0"/>
              <a:t>Se </a:t>
            </a:r>
            <a:r>
              <a:rPr lang="es-BO" dirty="0"/>
              <a:t>utiliza cuando en una mezcla la diferencia entre los puntos de</a:t>
            </a:r>
            <a:br>
              <a:rPr lang="es-BO" dirty="0"/>
            </a:br>
            <a:r>
              <a:rPr lang="es-BO" dirty="0"/>
              <a:t>ebullición de los compuestos es pequeña, pero existe una</a:t>
            </a:r>
            <a:br>
              <a:rPr lang="es-BO" dirty="0"/>
            </a:br>
            <a:r>
              <a:rPr lang="es-BO" dirty="0"/>
              <a:t>marcada diferencia en sus solubilidades relativas en distintos</a:t>
            </a:r>
            <a:br>
              <a:rPr lang="es-BO" dirty="0"/>
            </a:br>
            <a:r>
              <a:rPr lang="es-BO" dirty="0"/>
              <a:t>solventes orgánicos. </a:t>
            </a:r>
            <a:br>
              <a:rPr lang="es-BO" dirty="0"/>
            </a:br>
            <a:endParaRPr lang="es-BO" dirty="0" smtClean="0"/>
          </a:p>
          <a:p>
            <a:pPr marL="0" indent="0">
              <a:buNone/>
            </a:pPr>
            <a:r>
              <a:rPr lang="es-BO" b="1" dirty="0"/>
              <a:t>Fase acuosa → Muestra </a:t>
            </a:r>
            <a:r>
              <a:rPr lang="es-BO" b="1" dirty="0" smtClean="0"/>
              <a:t>			Fase orgánica → Solvente </a:t>
            </a:r>
            <a:r>
              <a:rPr lang="es-BO" dirty="0" smtClean="0"/>
              <a:t/>
            </a:r>
            <a:br>
              <a:rPr lang="es-BO" dirty="0" smtClean="0"/>
            </a:br>
            <a:endParaRPr lang="es-BO" b="1" dirty="0" smtClean="0"/>
          </a:p>
        </p:txBody>
      </p:sp>
    </p:spTree>
    <p:extLst>
      <p:ext uri="{BB962C8B-B14F-4D97-AF65-F5344CB8AC3E}">
        <p14:creationId xmlns:p14="http://schemas.microsoft.com/office/powerpoint/2010/main" val="399170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3190"/>
          </a:xfrm>
        </p:spPr>
        <p:txBody>
          <a:bodyPr>
            <a:normAutofit/>
          </a:bodyPr>
          <a:lstStyle/>
          <a:p>
            <a:pPr algn="ctr"/>
            <a:r>
              <a:rPr lang="es-BO" sz="2000" dirty="0" smtClean="0">
                <a:latin typeface="Arial Rounded MT Bold" panose="020F0704030504030204" pitchFamily="34" charset="0"/>
              </a:rPr>
              <a:t>METODOS FISICOS DE SEPARACION Y PURIFICACION</a:t>
            </a:r>
            <a:endParaRPr lang="es-BO" sz="2000" dirty="0">
              <a:latin typeface="Arial Rounded MT Bold" panose="020F070403050403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184564" y="976745"/>
            <a:ext cx="10320048" cy="5330537"/>
          </a:xfrm>
        </p:spPr>
        <p:txBody>
          <a:bodyPr/>
          <a:lstStyle/>
          <a:p>
            <a:pPr marL="0" indent="0">
              <a:buNone/>
            </a:pPr>
            <a:endParaRPr lang="es-BO" dirty="0" smtClean="0"/>
          </a:p>
          <a:p>
            <a:pPr marL="0" indent="0">
              <a:buNone/>
            </a:pPr>
            <a:r>
              <a:rPr lang="es-BO" b="1" dirty="0"/>
              <a:t>EXTRACION LIQUIDO </a:t>
            </a:r>
            <a:r>
              <a:rPr lang="es-BO" b="1" dirty="0" smtClean="0"/>
              <a:t>– LIQUIDO</a:t>
            </a:r>
          </a:p>
          <a:p>
            <a:pPr marL="0" indent="0">
              <a:buNone/>
            </a:pPr>
            <a:r>
              <a:rPr lang="es-BO" sz="1200" dirty="0"/>
              <a:t>La partición de un soluto o </a:t>
            </a:r>
            <a:r>
              <a:rPr lang="es-BO" sz="1200" dirty="0" err="1"/>
              <a:t>analito</a:t>
            </a:r>
            <a:r>
              <a:rPr lang="es-BO" sz="1200" dirty="0"/>
              <a:t> entre dos fases líquidas</a:t>
            </a:r>
            <a:br>
              <a:rPr lang="es-BO" sz="1200" dirty="0"/>
            </a:br>
            <a:r>
              <a:rPr lang="es-BO" sz="1200" dirty="0"/>
              <a:t>inmiscibles, está regida por la Ley de </a:t>
            </a:r>
            <a:r>
              <a:rPr lang="es-BO" sz="1200" dirty="0" err="1"/>
              <a:t>Nernst</a:t>
            </a:r>
            <a:r>
              <a:rPr lang="es-BO" sz="1200" dirty="0"/>
              <a:t>: </a:t>
            </a:r>
            <a:br>
              <a:rPr lang="es-BO" sz="1200" dirty="0"/>
            </a:br>
            <a:endParaRPr lang="es-BO" sz="12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387" y="2078043"/>
            <a:ext cx="5974813" cy="445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11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3190"/>
          </a:xfrm>
        </p:spPr>
        <p:txBody>
          <a:bodyPr>
            <a:normAutofit/>
          </a:bodyPr>
          <a:lstStyle/>
          <a:p>
            <a:pPr algn="ctr"/>
            <a:r>
              <a:rPr lang="es-BO" sz="2000" dirty="0" smtClean="0">
                <a:latin typeface="Arial Rounded MT Bold" panose="020F0704030504030204" pitchFamily="34" charset="0"/>
              </a:rPr>
              <a:t>METODOS FISICOS DE SEPARACION Y PURIFICACION</a:t>
            </a:r>
            <a:endParaRPr lang="es-BO" sz="2000" dirty="0">
              <a:latin typeface="Arial Rounded MT Bold" panose="020F070403050403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184564" y="1558636"/>
            <a:ext cx="10494818" cy="47486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BO" dirty="0" smtClean="0"/>
          </a:p>
          <a:p>
            <a:pPr marL="0" indent="0" algn="ctr">
              <a:buNone/>
            </a:pPr>
            <a:r>
              <a:rPr lang="es-BO" b="1" dirty="0"/>
              <a:t>EXTRACION LIQUIDO </a:t>
            </a:r>
            <a:r>
              <a:rPr lang="es-BO" b="1" dirty="0" smtClean="0"/>
              <a:t>– LIQUIDO</a:t>
            </a:r>
          </a:p>
          <a:p>
            <a:pPr marL="0" indent="0">
              <a:buNone/>
            </a:pPr>
            <a:r>
              <a:rPr lang="es-BO" sz="1200" b="1" dirty="0" smtClean="0"/>
              <a:t>Variables a considerar:</a:t>
            </a:r>
          </a:p>
          <a:p>
            <a:pPr marL="228600" indent="-228600">
              <a:buFont typeface="+mj-lt"/>
              <a:buAutoNum type="arabicPeriod"/>
            </a:pPr>
            <a:r>
              <a:rPr lang="es-BO" sz="1200" b="1" u="sng" dirty="0"/>
              <a:t>Estructura molecular soluto-solventes</a:t>
            </a:r>
            <a:r>
              <a:rPr lang="es-BO" sz="1200" dirty="0"/>
              <a:t>: los dos principios </a:t>
            </a:r>
            <a:r>
              <a:rPr lang="es-BO" sz="1200" dirty="0" smtClean="0"/>
              <a:t>deben pertenecer </a:t>
            </a:r>
            <a:r>
              <a:rPr lang="es-BO" sz="1200" dirty="0"/>
              <a:t>a la misma serie homóloga o a series con ciertas</a:t>
            </a:r>
            <a:br>
              <a:rPr lang="es-BO" sz="1200" dirty="0"/>
            </a:br>
            <a:r>
              <a:rPr lang="es-BO" sz="1200" dirty="0"/>
              <a:t>propiedades comunes. </a:t>
            </a:r>
            <a:endParaRPr lang="es-BO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s-BO" sz="1200" b="1" u="sng" dirty="0"/>
              <a:t>Valor de pH de fase acuosa</a:t>
            </a:r>
            <a:r>
              <a:rPr lang="es-BO" sz="1200" dirty="0"/>
              <a:t>: por ejemplo, para </a:t>
            </a:r>
            <a:r>
              <a:rPr lang="es-BO" sz="1200" dirty="0" smtClean="0"/>
              <a:t>separar compuestos </a:t>
            </a:r>
            <a:r>
              <a:rPr lang="es-BO" sz="1200" dirty="0"/>
              <a:t>de carácter ácido se acondicionará el valor de pH a 3 </a:t>
            </a:r>
            <a:r>
              <a:rPr lang="es-BO" sz="1200" dirty="0" smtClean="0"/>
              <a:t>o 4</a:t>
            </a:r>
            <a:r>
              <a:rPr lang="es-BO" sz="1200" dirty="0"/>
              <a:t>. Para compuestos alcalinos se acondicionará el valor de pH a 9 </a:t>
            </a:r>
            <a:endParaRPr lang="es-BO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s-BO" sz="1200" b="1" u="sng" dirty="0"/>
              <a:t>Fuerza iónica de fase acuosa</a:t>
            </a:r>
            <a:r>
              <a:rPr lang="es-BO" sz="1200" dirty="0"/>
              <a:t>: si se adiciona a la muestra </a:t>
            </a:r>
            <a:r>
              <a:rPr lang="es-BO" sz="1200" dirty="0" smtClean="0"/>
              <a:t>un electrolito </a:t>
            </a:r>
            <a:r>
              <a:rPr lang="es-BO" sz="1200" dirty="0"/>
              <a:t>fuerte se debilitan los enlaces intermoleculares de los</a:t>
            </a:r>
            <a:br>
              <a:rPr lang="es-BO" sz="1200" dirty="0"/>
            </a:br>
            <a:r>
              <a:rPr lang="es-BO" sz="1200" dirty="0"/>
              <a:t>solutos con el agua y se facilita el paso de las sustancias de interés toxicológico al solvente de </a:t>
            </a:r>
            <a:r>
              <a:rPr lang="es-BO" sz="1200" dirty="0" smtClean="0"/>
              <a:t>extracción.</a:t>
            </a:r>
          </a:p>
          <a:p>
            <a:pPr marL="228600" indent="-228600">
              <a:buFont typeface="+mj-lt"/>
              <a:buAutoNum type="arabicPeriod"/>
            </a:pPr>
            <a:r>
              <a:rPr lang="es-BO" sz="1200" b="1" u="sng" dirty="0"/>
              <a:t>Área superficial expuesta</a:t>
            </a:r>
            <a:r>
              <a:rPr lang="es-BO" sz="1200" dirty="0"/>
              <a:t>: la acción del solvente </a:t>
            </a:r>
            <a:r>
              <a:rPr lang="es-BO" sz="1200" dirty="0" smtClean="0"/>
              <a:t>aumenta significativamente </a:t>
            </a:r>
            <a:r>
              <a:rPr lang="es-BO" sz="1200" dirty="0"/>
              <a:t>cuanto más pulverizado se encuentre el comprimido sólido </a:t>
            </a:r>
            <a:r>
              <a:rPr lang="es-BO" sz="1200" dirty="0" smtClean="0"/>
              <a:t>original</a:t>
            </a:r>
          </a:p>
          <a:p>
            <a:pPr marL="228600" indent="-228600">
              <a:buFont typeface="+mj-lt"/>
              <a:buAutoNum type="arabicPeriod"/>
            </a:pPr>
            <a:r>
              <a:rPr lang="es-BO" sz="1200" b="1" u="sng" dirty="0"/>
              <a:t>Rendimiento de un proceso extractivo</a:t>
            </a:r>
            <a:r>
              <a:rPr lang="es-BO" sz="1200" dirty="0"/>
              <a:t>: </a:t>
            </a:r>
            <a:r>
              <a:rPr lang="es-BO" sz="1200" dirty="0" smtClean="0"/>
              <a:t>se puede </a:t>
            </a:r>
            <a:r>
              <a:rPr lang="es-BO" sz="1200" dirty="0"/>
              <a:t>elevar si se practican sobre la </a:t>
            </a:r>
            <a:r>
              <a:rPr lang="es-BO" sz="1200" dirty="0" smtClean="0"/>
              <a:t>misma muestra </a:t>
            </a:r>
            <a:r>
              <a:rPr lang="es-BO" sz="1200" dirty="0"/>
              <a:t>dos o más extracciones sucesivas. </a:t>
            </a:r>
            <a:br>
              <a:rPr lang="es-BO" sz="1200" dirty="0"/>
            </a:br>
            <a:r>
              <a:rPr lang="es-BO" sz="1200" dirty="0"/>
              <a:t/>
            </a:r>
            <a:br>
              <a:rPr lang="es-BO" sz="1200" dirty="0"/>
            </a:br>
            <a:r>
              <a:rPr lang="es-BO" sz="1200" dirty="0"/>
              <a:t/>
            </a:r>
            <a:br>
              <a:rPr lang="es-BO" sz="1200" dirty="0"/>
            </a:br>
            <a:r>
              <a:rPr lang="es-BO" sz="1200" dirty="0"/>
              <a:t/>
            </a:r>
            <a:br>
              <a:rPr lang="es-BO" sz="1200" dirty="0"/>
            </a:br>
            <a:r>
              <a:rPr lang="es-BO" sz="1200" dirty="0"/>
              <a:t/>
            </a:r>
            <a:br>
              <a:rPr lang="es-BO" sz="1200" dirty="0"/>
            </a:br>
            <a:r>
              <a:rPr lang="es-BO" sz="1200" dirty="0"/>
              <a:t/>
            </a:r>
            <a:br>
              <a:rPr lang="es-BO" sz="1200" dirty="0"/>
            </a:br>
            <a:r>
              <a:rPr lang="es-BO" sz="1200" dirty="0"/>
              <a:t/>
            </a:r>
            <a:br>
              <a:rPr lang="es-BO" sz="1200" dirty="0"/>
            </a:br>
            <a:r>
              <a:rPr lang="es-BO" sz="1200" dirty="0"/>
              <a:t/>
            </a:r>
            <a:br>
              <a:rPr lang="es-BO" sz="1200" dirty="0"/>
            </a:br>
            <a:endParaRPr lang="es-BO" sz="1200" dirty="0"/>
          </a:p>
        </p:txBody>
      </p:sp>
    </p:spTree>
    <p:extLst>
      <p:ext uri="{BB962C8B-B14F-4D97-AF65-F5344CB8AC3E}">
        <p14:creationId xmlns:p14="http://schemas.microsoft.com/office/powerpoint/2010/main" val="1054232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3190"/>
          </a:xfrm>
        </p:spPr>
        <p:txBody>
          <a:bodyPr>
            <a:normAutofit/>
          </a:bodyPr>
          <a:lstStyle/>
          <a:p>
            <a:pPr algn="ctr"/>
            <a:r>
              <a:rPr lang="es-BO" sz="2000" dirty="0" smtClean="0">
                <a:latin typeface="Arial Rounded MT Bold" panose="020F0704030504030204" pitchFamily="34" charset="0"/>
              </a:rPr>
              <a:t>METODOS FISICOS DE SEPARACION Y PURIFICACION</a:t>
            </a:r>
            <a:endParaRPr lang="es-BO" sz="2000" dirty="0">
              <a:latin typeface="Arial Rounded MT Bold" panose="020F070403050403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184564" y="1558636"/>
            <a:ext cx="10494818" cy="47486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BO" dirty="0" smtClean="0"/>
          </a:p>
          <a:p>
            <a:pPr marL="0" indent="0" algn="ctr">
              <a:buNone/>
            </a:pPr>
            <a:r>
              <a:rPr lang="es-BO" b="1" dirty="0"/>
              <a:t>EXTRACION LIQUIDO </a:t>
            </a:r>
            <a:r>
              <a:rPr lang="es-BO" b="1" dirty="0" smtClean="0"/>
              <a:t>– LIQUIDO</a:t>
            </a:r>
          </a:p>
          <a:p>
            <a:pPr marL="0" indent="0">
              <a:buNone/>
            </a:pPr>
            <a:r>
              <a:rPr lang="es-BO" sz="1200" b="1" u="sng" dirty="0" smtClean="0"/>
              <a:t>Material de laboratorio:      </a:t>
            </a:r>
          </a:p>
          <a:p>
            <a:r>
              <a:rPr lang="es-BO" sz="1200" b="1" dirty="0" smtClean="0"/>
              <a:t>Soporte </a:t>
            </a:r>
          </a:p>
          <a:p>
            <a:r>
              <a:rPr lang="es-BO" sz="1200" b="1" dirty="0" smtClean="0"/>
              <a:t>Ampolla de decantación </a:t>
            </a:r>
          </a:p>
          <a:p>
            <a:r>
              <a:rPr lang="es-BO" sz="1200" b="1" dirty="0" smtClean="0"/>
              <a:t>Vaso de precipitado</a:t>
            </a:r>
          </a:p>
          <a:p>
            <a:r>
              <a:rPr lang="es-BO" sz="1200" b="1" dirty="0" smtClean="0"/>
              <a:t>Probeta </a:t>
            </a:r>
          </a:p>
          <a:p>
            <a:r>
              <a:rPr lang="es-BO" sz="1200" b="1" dirty="0" smtClean="0"/>
              <a:t>Embudo</a:t>
            </a:r>
          </a:p>
          <a:p>
            <a:pPr marL="0" indent="0">
              <a:buNone/>
            </a:pPr>
            <a:r>
              <a:rPr lang="es-BO" sz="1200" b="1" dirty="0" smtClean="0"/>
              <a:t> </a:t>
            </a:r>
            <a:r>
              <a:rPr lang="es-BO" sz="1200" b="1" u="sng" dirty="0"/>
              <a:t/>
            </a:r>
            <a:br>
              <a:rPr lang="es-BO" sz="1200" b="1" u="sng" dirty="0"/>
            </a:br>
            <a:r>
              <a:rPr lang="es-BO" sz="1200" dirty="0"/>
              <a:t/>
            </a:r>
            <a:br>
              <a:rPr lang="es-BO" sz="1200" dirty="0"/>
            </a:br>
            <a:endParaRPr lang="es-BO" sz="12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145" y="2445327"/>
            <a:ext cx="2105026" cy="366522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114" y="3626427"/>
            <a:ext cx="2981949" cy="237605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328" y="3932959"/>
            <a:ext cx="27940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16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3190"/>
          </a:xfrm>
        </p:spPr>
        <p:txBody>
          <a:bodyPr>
            <a:normAutofit/>
          </a:bodyPr>
          <a:lstStyle/>
          <a:p>
            <a:pPr algn="ctr"/>
            <a:r>
              <a:rPr lang="es-BO" sz="2000" dirty="0" smtClean="0">
                <a:latin typeface="Arial Rounded MT Bold" panose="020F0704030504030204" pitchFamily="34" charset="0"/>
              </a:rPr>
              <a:t>METODOS FISICOS DE SEPARACION Y PURIFICACION</a:t>
            </a:r>
            <a:endParaRPr lang="es-BO" sz="2000" dirty="0">
              <a:latin typeface="Arial Rounded MT Bold" panose="020F070403050403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184564" y="1558636"/>
            <a:ext cx="10494818" cy="47486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BO" dirty="0" smtClean="0"/>
          </a:p>
          <a:p>
            <a:pPr marL="0" indent="0" algn="ctr">
              <a:buNone/>
            </a:pPr>
            <a:r>
              <a:rPr lang="es-BO" b="1" dirty="0"/>
              <a:t>EXTRACION LIQUIDO </a:t>
            </a:r>
            <a:r>
              <a:rPr lang="es-BO" b="1" dirty="0" smtClean="0"/>
              <a:t>– LIQUIDO</a:t>
            </a:r>
            <a:endParaRPr lang="es-BO" sz="1200" b="1" dirty="0" smtClean="0"/>
          </a:p>
          <a:p>
            <a:pPr marL="0" indent="0">
              <a:buNone/>
            </a:pPr>
            <a:r>
              <a:rPr lang="es-BO" sz="1200" b="1" dirty="0" smtClean="0"/>
              <a:t> </a:t>
            </a:r>
            <a:r>
              <a:rPr lang="es-BO" sz="1200" b="1" u="sng" dirty="0"/>
              <a:t/>
            </a:r>
            <a:br>
              <a:rPr lang="es-BO" sz="1200" b="1" u="sng" dirty="0"/>
            </a:br>
            <a:r>
              <a:rPr lang="es-BO" sz="1200" dirty="0"/>
              <a:t/>
            </a:r>
            <a:br>
              <a:rPr lang="es-BO" sz="1200" dirty="0"/>
            </a:br>
            <a:r>
              <a:rPr lang="es-BO" sz="1400" b="1" dirty="0"/>
              <a:t>Una vez finalizada la operación de </a:t>
            </a:r>
            <a:r>
              <a:rPr lang="es-BO" sz="1400" b="1" dirty="0" smtClean="0"/>
              <a:t>extracción</a:t>
            </a:r>
          </a:p>
          <a:p>
            <a:pPr marL="0" indent="0">
              <a:buNone/>
            </a:pPr>
            <a:r>
              <a:rPr lang="es-BO" sz="1400" b="1" dirty="0" smtClean="0"/>
              <a:t>el </a:t>
            </a:r>
            <a:r>
              <a:rPr lang="es-BO" sz="1400" b="1" dirty="0"/>
              <a:t>extracto orgánico desecado (solvente orgánico + </a:t>
            </a:r>
            <a:r>
              <a:rPr lang="es-BO" sz="1400" b="1" dirty="0" err="1"/>
              <a:t>analito</a:t>
            </a:r>
            <a:r>
              <a:rPr lang="es-BO" sz="1400" b="1" dirty="0" smtClean="0"/>
              <a:t>)</a:t>
            </a:r>
          </a:p>
          <a:p>
            <a:pPr marL="0" indent="0">
              <a:buNone/>
            </a:pPr>
            <a:r>
              <a:rPr lang="es-BO" sz="1400" b="1" dirty="0" smtClean="0"/>
              <a:t> </a:t>
            </a:r>
            <a:r>
              <a:rPr lang="es-BO" sz="1400" b="1" dirty="0"/>
              <a:t>se concentra por Evaporación para </a:t>
            </a:r>
            <a:r>
              <a:rPr lang="es-BO" sz="1400" b="1" dirty="0" smtClean="0"/>
              <a:t>obtener un </a:t>
            </a:r>
            <a:r>
              <a:rPr lang="es-BO" sz="1400" b="1" u="sng" dirty="0" smtClean="0"/>
              <a:t>extracto seco </a:t>
            </a:r>
            <a:r>
              <a:rPr lang="es-BO" sz="1400" b="1" dirty="0" smtClean="0"/>
              <a:t>o </a:t>
            </a:r>
          </a:p>
          <a:p>
            <a:pPr marL="0" indent="0">
              <a:buNone/>
            </a:pPr>
            <a:r>
              <a:rPr lang="es-BO" sz="1400" b="1" u="sng" dirty="0"/>
              <a:t>e</a:t>
            </a:r>
            <a:r>
              <a:rPr lang="es-BO" sz="1400" b="1" u="sng" dirty="0" smtClean="0"/>
              <a:t>xtracto concentrado</a:t>
            </a:r>
            <a:endParaRPr lang="es-BO" sz="1400" b="1" u="sng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2612" y="2297775"/>
            <a:ext cx="2105026" cy="366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471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3190"/>
          </a:xfrm>
        </p:spPr>
        <p:txBody>
          <a:bodyPr>
            <a:normAutofit/>
          </a:bodyPr>
          <a:lstStyle/>
          <a:p>
            <a:pPr algn="ctr"/>
            <a:r>
              <a:rPr lang="es-BO" sz="2000" dirty="0" smtClean="0">
                <a:latin typeface="Arial Rounded MT Bold" panose="020F0704030504030204" pitchFamily="34" charset="0"/>
              </a:rPr>
              <a:t>METODOS FISICOS DE SEPARACION Y PURIFICACION</a:t>
            </a:r>
            <a:endParaRPr lang="es-BO" sz="2000" dirty="0">
              <a:latin typeface="Arial Rounded MT Bold" panose="020F070403050403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184564" y="1558636"/>
            <a:ext cx="10494818" cy="47486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BO" b="1" u="sng" dirty="0" smtClean="0"/>
              <a:t>DESTILACION</a:t>
            </a:r>
          </a:p>
          <a:p>
            <a:pPr marL="0" indent="0" algn="ctr">
              <a:buNone/>
            </a:pPr>
            <a:endParaRPr lang="es-BO" b="1" dirty="0" smtClean="0"/>
          </a:p>
          <a:p>
            <a:pPr marL="0" indent="0">
              <a:buNone/>
            </a:pPr>
            <a:r>
              <a:rPr lang="es-BO" b="1" dirty="0"/>
              <a:t>U</a:t>
            </a:r>
            <a:r>
              <a:rPr lang="es-BO" b="1" dirty="0" smtClean="0"/>
              <a:t>tilizada </a:t>
            </a:r>
            <a:r>
              <a:rPr lang="es-BO" b="1" dirty="0"/>
              <a:t>para </a:t>
            </a:r>
            <a:r>
              <a:rPr lang="es-BO" b="1" dirty="0" smtClean="0"/>
              <a:t>la purificación </a:t>
            </a:r>
            <a:r>
              <a:rPr lang="es-BO" b="1" dirty="0"/>
              <a:t>de líquidos y la separación de</a:t>
            </a:r>
            <a:br>
              <a:rPr lang="es-BO" b="1" dirty="0"/>
            </a:br>
            <a:r>
              <a:rPr lang="es-BO" b="1" dirty="0"/>
              <a:t>mezclas con el fin de obtener sus componentes</a:t>
            </a:r>
            <a:br>
              <a:rPr lang="es-BO" b="1" dirty="0"/>
            </a:br>
            <a:r>
              <a:rPr lang="es-BO" b="1" dirty="0"/>
              <a:t>individuales. </a:t>
            </a:r>
            <a:br>
              <a:rPr lang="es-BO" b="1" dirty="0"/>
            </a:br>
            <a:endParaRPr lang="es-BO" b="1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065751"/>
            <a:ext cx="5922818" cy="341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245757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13728</TotalTime>
  <Words>328</Words>
  <Application>Microsoft Office PowerPoint</Application>
  <PresentationFormat>Panorámica</PresentationFormat>
  <Paragraphs>107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Arial Rounded MT Bold</vt:lpstr>
      <vt:lpstr>Century Gothic</vt:lpstr>
      <vt:lpstr>Wingdings 3</vt:lpstr>
      <vt:lpstr>Espiral</vt:lpstr>
      <vt:lpstr>METODOS FISICOS DE SEPARACION Y PURIFICACION</vt:lpstr>
      <vt:lpstr>METODOS FISICOS DE SEPARACION Y PURIFICACION</vt:lpstr>
      <vt:lpstr>METODOS FISICOS DE SEPARACION Y PURIFICACION</vt:lpstr>
      <vt:lpstr>METODOS FISICOS DE SEPARACION Y PURIFICACION</vt:lpstr>
      <vt:lpstr>METODOS FISICOS DE SEPARACION Y PURIFICACION</vt:lpstr>
      <vt:lpstr>METODOS FISICOS DE SEPARACION Y PURIFICACION</vt:lpstr>
      <vt:lpstr>METODOS FISICOS DE SEPARACION Y PURIFICACION</vt:lpstr>
      <vt:lpstr>METODOS FISICOS DE SEPARACION Y PURIFICACION</vt:lpstr>
      <vt:lpstr>METODOS FISICOS DE SEPARACION Y PURIFICACION</vt:lpstr>
      <vt:lpstr>METODOS FISICOS DE SEPARACION Y PURIFICACION</vt:lpstr>
      <vt:lpstr>METODOS FISICOS DE SEPARACION Y PURIFICACION</vt:lpstr>
      <vt:lpstr>METODOS FISICOS DE SEPARACION Y PURIFICACION</vt:lpstr>
      <vt:lpstr>METODOS FISICOS DE SEPARACION Y PURIFICACION</vt:lpstr>
      <vt:lpstr>METODOS FISICOS DE SEPARACION Y PURIFICACION</vt:lpstr>
      <vt:lpstr>METODOS FISICOS DE SEPARACION Y PURIFICACION</vt:lpstr>
      <vt:lpstr>METODOS FISICOS DE SEPARACION Y PURIFICACION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METODOS FISICOS DE SEPARACION Y PURIFICACION</dc:title>
  <dc:creator>Cuenta Microsoft</dc:creator>
  <cp:lastModifiedBy>Cuenta Microsoft</cp:lastModifiedBy>
  <cp:revision>20</cp:revision>
  <dcterms:created xsi:type="dcterms:W3CDTF">2022-04-03T18:57:10Z</dcterms:created>
  <dcterms:modified xsi:type="dcterms:W3CDTF">2022-04-19T20:13:38Z</dcterms:modified>
</cp:coreProperties>
</file>