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49" autoAdjust="0"/>
  </p:normalViewPr>
  <p:slideViewPr>
    <p:cSldViewPr snapToGrid="0">
      <p:cViewPr varScale="1">
        <p:scale>
          <a:sx n="68" d="100"/>
          <a:sy n="68" d="100"/>
        </p:scale>
        <p:origin x="816" y="60"/>
      </p:cViewPr>
      <p:guideLst/>
    </p:cSldViewPr>
  </p:slideViewPr>
  <p:outlineViewPr>
    <p:cViewPr>
      <p:scale>
        <a:sx n="33" d="100"/>
        <a:sy n="33" d="100"/>
      </p:scale>
      <p:origin x="0" y="-319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B61BEF0D-F0BB-DE4B-95CE-6DB70DBA9567}" type="datetimeFigureOut">
              <a:rPr lang="en-US" dirty="0"/>
              <a:pPr/>
              <a:t>4/3/2021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2A54C80-263E-416B-A8E0-580EDEADCBDC}" type="datetimeFigureOut">
              <a:rPr lang="en-US" dirty="0"/>
              <a:t>4/3/2021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B61BEF0D-F0BB-DE4B-95CE-6DB70DBA9567}" type="datetimeFigureOut">
              <a:rPr lang="en-US" dirty="0"/>
              <a:pPr/>
              <a:t>4/3/2021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4/3/2021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3424EA36-CDB2-4F5F-A07E-1FB06B7A0FC1}"/>
              </a:ext>
            </a:extLst>
          </p:cNvPr>
          <p:cNvPicPr>
            <a:picLocks noChangeAspect="1"/>
          </p:cNvPicPr>
          <p:nvPr/>
        </p:nvPicPr>
        <p:blipFill rotWithShape="1">
          <a:blip r:embed="rId2"/>
          <a:srcRect l="8622" t="8005" b="11995"/>
          <a:stretch/>
        </p:blipFill>
        <p:spPr>
          <a:xfrm>
            <a:off x="1" y="10"/>
            <a:ext cx="12191999" cy="6857990"/>
          </a:xfrm>
          <a:prstGeom prst="rect">
            <a:avLst/>
          </a:prstGeom>
        </p:spPr>
      </p:pic>
      <p:sp>
        <p:nvSpPr>
          <p:cNvPr id="30" name="Isosceles Triangle 29">
            <a:extLst>
              <a:ext uri="{FF2B5EF4-FFF2-40B4-BE49-F238E27FC236}">
                <a16:creationId xmlns:a16="http://schemas.microsoft.com/office/drawing/2014/main" id="{3559A5F2-8BE0-4998-A1E4-1B145465A9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Parallelogram 31">
            <a:extLst>
              <a:ext uri="{FF2B5EF4-FFF2-40B4-BE49-F238E27FC236}">
                <a16:creationId xmlns:a16="http://schemas.microsoft.com/office/drawing/2014/main" id="{3A6596D4-D53C-424F-9F16-CC8686C079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84541" y="0"/>
            <a:ext cx="7315200" cy="6858000"/>
          </a:xfrm>
          <a:prstGeom prst="parallelogram">
            <a:avLst>
              <a:gd name="adj" fmla="val 14937"/>
            </a:avLst>
          </a:prstGeom>
          <a:solidFill>
            <a:schemeClr val="tx1">
              <a:alpha val="7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4" name="Straight Connector 33">
            <a:extLst>
              <a:ext uri="{FF2B5EF4-FFF2-40B4-BE49-F238E27FC236}">
                <a16:creationId xmlns:a16="http://schemas.microsoft.com/office/drawing/2014/main" id="{81BB890B-70D4-42FE-A599-6AEF1A42D97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6" name="Straight Connector 35">
            <a:extLst>
              <a:ext uri="{FF2B5EF4-FFF2-40B4-BE49-F238E27FC236}">
                <a16:creationId xmlns:a16="http://schemas.microsoft.com/office/drawing/2014/main" id="{3842D646-B58C-43C8-8152-01BC782B725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8" name="Rectangle 23">
            <a:extLst>
              <a:ext uri="{FF2B5EF4-FFF2-40B4-BE49-F238E27FC236}">
                <a16:creationId xmlns:a16="http://schemas.microsoft.com/office/drawing/2014/main" id="{9772CABD-4211-42AA-B349-D4002E52F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0" name="Rectangle 25">
            <a:extLst>
              <a:ext uri="{FF2B5EF4-FFF2-40B4-BE49-F238E27FC236}">
                <a16:creationId xmlns:a16="http://schemas.microsoft.com/office/drawing/2014/main" id="{BBD91630-4DBA-4294-8016-FEB5C3B0C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41">
            <a:extLst>
              <a:ext uri="{FF2B5EF4-FFF2-40B4-BE49-F238E27FC236}">
                <a16:creationId xmlns:a16="http://schemas.microsoft.com/office/drawing/2014/main" id="{E67D1587-504D-41BC-9D48-B61257BFBC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ítulo 1">
            <a:extLst>
              <a:ext uri="{FF2B5EF4-FFF2-40B4-BE49-F238E27FC236}">
                <a16:creationId xmlns:a16="http://schemas.microsoft.com/office/drawing/2014/main" id="{1B502965-284E-41AB-8A08-4A72A5E004DD}"/>
              </a:ext>
            </a:extLst>
          </p:cNvPr>
          <p:cNvSpPr>
            <a:spLocks noGrp="1"/>
          </p:cNvSpPr>
          <p:nvPr>
            <p:ph type="ctrTitle"/>
          </p:nvPr>
        </p:nvSpPr>
        <p:spPr>
          <a:xfrm>
            <a:off x="4704200" y="1678665"/>
            <a:ext cx="5886012" cy="2369131"/>
          </a:xfrm>
        </p:spPr>
        <p:txBody>
          <a:bodyPr>
            <a:normAutofit/>
          </a:bodyPr>
          <a:lstStyle/>
          <a:p>
            <a:r>
              <a:rPr lang="es-ES" sz="4800" dirty="0"/>
              <a:t>Electromagnetismo</a:t>
            </a:r>
          </a:p>
        </p:txBody>
      </p:sp>
      <p:sp>
        <p:nvSpPr>
          <p:cNvPr id="3" name="Subtítulo 2">
            <a:extLst>
              <a:ext uri="{FF2B5EF4-FFF2-40B4-BE49-F238E27FC236}">
                <a16:creationId xmlns:a16="http://schemas.microsoft.com/office/drawing/2014/main" id="{51F2E56D-E68C-4A22-A09A-8BF9A2B64995}"/>
              </a:ext>
            </a:extLst>
          </p:cNvPr>
          <p:cNvSpPr>
            <a:spLocks noGrp="1"/>
          </p:cNvSpPr>
          <p:nvPr>
            <p:ph type="subTitle" idx="1"/>
          </p:nvPr>
        </p:nvSpPr>
        <p:spPr>
          <a:xfrm>
            <a:off x="4700964" y="4050832"/>
            <a:ext cx="4573037" cy="1096899"/>
          </a:xfrm>
        </p:spPr>
        <p:txBody>
          <a:bodyPr>
            <a:normAutofit/>
          </a:bodyPr>
          <a:lstStyle/>
          <a:p>
            <a:r>
              <a:rPr lang="es-ES" sz="2800" dirty="0">
                <a:solidFill>
                  <a:schemeClr val="bg1"/>
                </a:solidFill>
              </a:rPr>
              <a:t>Bienvenidos</a:t>
            </a:r>
          </a:p>
        </p:txBody>
      </p:sp>
      <p:sp>
        <p:nvSpPr>
          <p:cNvPr id="44" name="Rectangle 27">
            <a:extLst>
              <a:ext uri="{FF2B5EF4-FFF2-40B4-BE49-F238E27FC236}">
                <a16:creationId xmlns:a16="http://schemas.microsoft.com/office/drawing/2014/main" id="{8765DD1A-F044-4DE7-8A9B-7C30DC85A4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8">
            <a:extLst>
              <a:ext uri="{FF2B5EF4-FFF2-40B4-BE49-F238E27FC236}">
                <a16:creationId xmlns:a16="http://schemas.microsoft.com/office/drawing/2014/main" id="{2FE2170D-72D6-48A8-8E9A-BFF3BF03D0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Rectangle 29">
            <a:extLst>
              <a:ext uri="{FF2B5EF4-FFF2-40B4-BE49-F238E27FC236}">
                <a16:creationId xmlns:a16="http://schemas.microsoft.com/office/drawing/2014/main" id="{01D19436-094D-463D-AFEA-870FDBD037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0" name="Isosceles Triangle 49">
            <a:extLst>
              <a:ext uri="{FF2B5EF4-FFF2-40B4-BE49-F238E27FC236}">
                <a16:creationId xmlns:a16="http://schemas.microsoft.com/office/drawing/2014/main" id="{9A2DE6E0-967C-4C58-8558-EC08F1138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21273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0703BB-A7B4-4E0F-A026-95F4FED18303}"/>
              </a:ext>
            </a:extLst>
          </p:cNvPr>
          <p:cNvSpPr>
            <a:spLocks noGrp="1"/>
          </p:cNvSpPr>
          <p:nvPr>
            <p:ph type="title"/>
          </p:nvPr>
        </p:nvSpPr>
        <p:spPr/>
        <p:txBody>
          <a:bodyPr/>
          <a:lstStyle/>
          <a:p>
            <a:r>
              <a:rPr lang="es-ES" dirty="0"/>
              <a:t>Objetivos Generales				</a:t>
            </a:r>
          </a:p>
        </p:txBody>
      </p:sp>
      <p:sp>
        <p:nvSpPr>
          <p:cNvPr id="3" name="Marcador de contenido 2">
            <a:extLst>
              <a:ext uri="{FF2B5EF4-FFF2-40B4-BE49-F238E27FC236}">
                <a16:creationId xmlns:a16="http://schemas.microsoft.com/office/drawing/2014/main" id="{04DA299F-A794-4B02-96FF-C290F1654CB8}"/>
              </a:ext>
            </a:extLst>
          </p:cNvPr>
          <p:cNvSpPr>
            <a:spLocks noGrp="1"/>
          </p:cNvSpPr>
          <p:nvPr>
            <p:ph idx="1"/>
          </p:nvPr>
        </p:nvSpPr>
        <p:spPr/>
        <p:txBody>
          <a:bodyPr/>
          <a:lstStyle/>
          <a:p>
            <a:r>
              <a:rPr lang="es-ES" dirty="0"/>
              <a:t>Explicar fenómenos naturales a partir de principios y leyes de la Física.</a:t>
            </a:r>
          </a:p>
          <a:p>
            <a:r>
              <a:rPr lang="es-ES" dirty="0"/>
              <a:t>Interpretar y resolver problemas teóricos y prácticos.</a:t>
            </a:r>
          </a:p>
          <a:p>
            <a:r>
              <a:rPr lang="es-ES" dirty="0"/>
              <a:t>Desarrollar diseños experimentales y llevarlos a cabo.</a:t>
            </a:r>
          </a:p>
          <a:p>
            <a:r>
              <a:rPr lang="es-ES" dirty="0"/>
              <a:t>Manipular los elementos de laboratorio de Física.</a:t>
            </a:r>
          </a:p>
          <a:p>
            <a:r>
              <a:rPr lang="es-ES" dirty="0"/>
              <a:t>Explicar el funcionamiento de productos tecnológicos aplicando conceptos y principios de Física.</a:t>
            </a:r>
          </a:p>
          <a:p>
            <a:r>
              <a:rPr lang="es-ES" dirty="0"/>
              <a:t>Interpretar y comunicar los resultados obtenidos de las experiencias de laboratorio.</a:t>
            </a:r>
          </a:p>
        </p:txBody>
      </p:sp>
    </p:spTree>
    <p:extLst>
      <p:ext uri="{BB962C8B-B14F-4D97-AF65-F5344CB8AC3E}">
        <p14:creationId xmlns:p14="http://schemas.microsoft.com/office/powerpoint/2010/main" val="3741074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E0E709-C5BD-4A18-849D-280B2A7A4C77}"/>
              </a:ext>
            </a:extLst>
          </p:cNvPr>
          <p:cNvSpPr>
            <a:spLocks noGrp="1"/>
          </p:cNvSpPr>
          <p:nvPr>
            <p:ph type="title"/>
          </p:nvPr>
        </p:nvSpPr>
        <p:spPr/>
        <p:txBody>
          <a:bodyPr/>
          <a:lstStyle/>
          <a:p>
            <a:r>
              <a:rPr lang="es-ES" dirty="0"/>
              <a:t>Programa</a:t>
            </a:r>
          </a:p>
        </p:txBody>
      </p:sp>
      <p:sp>
        <p:nvSpPr>
          <p:cNvPr id="3" name="Marcador de contenido 2">
            <a:extLst>
              <a:ext uri="{FF2B5EF4-FFF2-40B4-BE49-F238E27FC236}">
                <a16:creationId xmlns:a16="http://schemas.microsoft.com/office/drawing/2014/main" id="{CB0B3837-FD73-4908-B36B-91757795FC52}"/>
              </a:ext>
            </a:extLst>
          </p:cNvPr>
          <p:cNvSpPr>
            <a:spLocks noGrp="1"/>
          </p:cNvSpPr>
          <p:nvPr>
            <p:ph idx="1"/>
          </p:nvPr>
        </p:nvSpPr>
        <p:spPr>
          <a:xfrm>
            <a:off x="677334" y="1270000"/>
            <a:ext cx="8596668" cy="5222240"/>
          </a:xfrm>
        </p:spPr>
        <p:txBody>
          <a:bodyPr>
            <a:normAutofit/>
          </a:bodyPr>
          <a:lstStyle/>
          <a:p>
            <a:r>
              <a:rPr lang="es-ES" sz="1200" dirty="0"/>
              <a:t>Unidad 1: Circuitos de corriente continua</a:t>
            </a:r>
          </a:p>
          <a:p>
            <a:pPr lvl="1"/>
            <a:r>
              <a:rPr lang="es-ES" sz="1000" dirty="0"/>
              <a:t>Circuitos de CC. Fuerza electromotriz. Resistencia en serie y paralelo. Leyes de </a:t>
            </a:r>
            <a:r>
              <a:rPr lang="es-ES" sz="1000" dirty="0" err="1"/>
              <a:t>Kirchchoff</a:t>
            </a:r>
            <a:r>
              <a:rPr lang="es-ES" sz="1000" dirty="0"/>
              <a:t>. Circuitos RC, carga y descarga de un capacitor. Instrumentos: amperímetros, voltímetros, puente de </a:t>
            </a:r>
            <a:r>
              <a:rPr lang="es-ES" sz="1000" dirty="0" err="1"/>
              <a:t>Wheastone</a:t>
            </a:r>
            <a:r>
              <a:rPr lang="es-ES" sz="1000" dirty="0"/>
              <a:t>. Potenciómetro.</a:t>
            </a:r>
          </a:p>
          <a:p>
            <a:r>
              <a:rPr lang="es-ES" sz="1200" dirty="0"/>
              <a:t>Unidad 2: Campos Magnéticos </a:t>
            </a:r>
          </a:p>
          <a:p>
            <a:pPr lvl="1"/>
            <a:r>
              <a:rPr lang="es-ES" sz="1000" dirty="0"/>
              <a:t>Definiciones y propiedades. Fuerza magnética sobre un conductor. Momento magnético. Aplicaciones de cargas eléctricas en movimiento en un campo magnético. Fuerza de Lorentz. Selector de velocidades. Espectrómetro de masas. Ciclotrón. Efecto Hall.</a:t>
            </a:r>
          </a:p>
          <a:p>
            <a:r>
              <a:rPr lang="es-ES" sz="1200" dirty="0"/>
              <a:t>Unidad 3: Fuentes de campo magnético</a:t>
            </a:r>
          </a:p>
          <a:p>
            <a:pPr lvl="1"/>
            <a:r>
              <a:rPr lang="es-ES" sz="1000" dirty="0"/>
              <a:t>Ley de Biot-Savart. Campo magnético en un conductor recto. Campo magnético en una espira. Fuerza magnética entre conductores paralelos. Ley de Ampere. Campo magnético en un solenoide. Flujo magnético. Ley de Gauss. Corriente de desplazamiento y generalización de la Ley de Ampere. Magnetismo de la materia. Magnetización e intensidad de campo magnético. </a:t>
            </a:r>
            <a:r>
              <a:rPr lang="es-ES" sz="1000" dirty="0" err="1"/>
              <a:t>Ferromagnetimo</a:t>
            </a:r>
            <a:r>
              <a:rPr lang="es-ES" sz="1000" dirty="0"/>
              <a:t>. Paramagnetismo. </a:t>
            </a:r>
            <a:r>
              <a:rPr lang="es-ES" sz="1000" dirty="0" err="1"/>
              <a:t>Diamagetismo</a:t>
            </a:r>
            <a:r>
              <a:rPr lang="es-ES" sz="1000" dirty="0"/>
              <a:t> </a:t>
            </a:r>
          </a:p>
          <a:p>
            <a:r>
              <a:rPr lang="es-ES" sz="1200" dirty="0"/>
              <a:t>Unidad 4: Ley de Faraday</a:t>
            </a:r>
          </a:p>
          <a:p>
            <a:pPr lvl="1"/>
            <a:r>
              <a:rPr lang="es-ES" sz="1000" dirty="0"/>
              <a:t>Ley de inducción. Ley de Lenz. Fuerza electromotriz inducida y campo eléctrico. Generadores  motores. Corrientes parásitas o de Eddy. Ecuaciones de Maxwell.</a:t>
            </a:r>
          </a:p>
          <a:p>
            <a:r>
              <a:rPr lang="es-ES" sz="1200" dirty="0"/>
              <a:t>Unidad 5: Circuitos de corriente alterna</a:t>
            </a:r>
          </a:p>
          <a:p>
            <a:pPr lvl="1"/>
            <a:r>
              <a:rPr lang="es-ES" sz="1000" dirty="0"/>
              <a:t>Inductancia. Inductancia mutua. Circuitos RL y RLC. Energía de un campo magnético. Fuentes de CA. Resonancia. El transformador y la transmisión de potencia.</a:t>
            </a:r>
          </a:p>
          <a:p>
            <a:r>
              <a:rPr lang="es-ES" sz="1200" dirty="0"/>
              <a:t>Unidad 6: Ondas electromagnéticas</a:t>
            </a:r>
          </a:p>
          <a:p>
            <a:pPr lvl="1"/>
            <a:r>
              <a:rPr lang="es-ES" sz="1000" dirty="0"/>
              <a:t>Ecuaciones de Maxwell. Descubrimientos de Hertz. Ondas electromagnéticas planas. Energía transportada por las ondas electromagnéticas. Radiación procedente de una lámina infinita de corriente. Antenas. Nociones de electrónica.</a:t>
            </a:r>
          </a:p>
          <a:p>
            <a:endParaRPr lang="es-ES" dirty="0"/>
          </a:p>
          <a:p>
            <a:endParaRPr lang="es-ES" dirty="0"/>
          </a:p>
          <a:p>
            <a:endParaRPr lang="es-ES" dirty="0"/>
          </a:p>
        </p:txBody>
      </p:sp>
    </p:spTree>
    <p:extLst>
      <p:ext uri="{BB962C8B-B14F-4D97-AF65-F5344CB8AC3E}">
        <p14:creationId xmlns:p14="http://schemas.microsoft.com/office/powerpoint/2010/main" val="4239164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675845-7C58-41B7-882C-A0E16C041402}"/>
              </a:ext>
            </a:extLst>
          </p:cNvPr>
          <p:cNvSpPr>
            <a:spLocks noGrp="1"/>
          </p:cNvSpPr>
          <p:nvPr>
            <p:ph type="title"/>
          </p:nvPr>
        </p:nvSpPr>
        <p:spPr/>
        <p:txBody>
          <a:bodyPr/>
          <a:lstStyle/>
          <a:p>
            <a:r>
              <a:rPr lang="es-ES" dirty="0"/>
              <a:t>Metodología y Estrategias</a:t>
            </a:r>
          </a:p>
        </p:txBody>
      </p:sp>
      <p:sp>
        <p:nvSpPr>
          <p:cNvPr id="3" name="Marcador de contenido 2">
            <a:extLst>
              <a:ext uri="{FF2B5EF4-FFF2-40B4-BE49-F238E27FC236}">
                <a16:creationId xmlns:a16="http://schemas.microsoft.com/office/drawing/2014/main" id="{12163FE4-1DAE-4762-8A31-70DCACC47A8B}"/>
              </a:ext>
            </a:extLst>
          </p:cNvPr>
          <p:cNvSpPr>
            <a:spLocks noGrp="1"/>
          </p:cNvSpPr>
          <p:nvPr>
            <p:ph idx="1"/>
          </p:nvPr>
        </p:nvSpPr>
        <p:spPr>
          <a:xfrm>
            <a:off x="677334" y="1488613"/>
            <a:ext cx="8596668" cy="3880773"/>
          </a:xfrm>
        </p:spPr>
        <p:txBody>
          <a:bodyPr/>
          <a:lstStyle/>
          <a:p>
            <a:r>
              <a:rPr lang="es-ES" dirty="0"/>
              <a:t>Teoría</a:t>
            </a:r>
          </a:p>
          <a:p>
            <a:pPr lvl="1"/>
            <a:r>
              <a:rPr lang="es-ES" dirty="0"/>
              <a:t>Se presentarán los contenidos de forma expositiva mediante diapositivas, videos, programas  aplicaciones.</a:t>
            </a:r>
          </a:p>
          <a:p>
            <a:pPr lvl="1"/>
            <a:r>
              <a:rPr lang="es-ES" dirty="0"/>
              <a:t>Se promoverá la participación de los estudiantes mediante preguntas, intercambio de experiencias y consultas.</a:t>
            </a:r>
          </a:p>
          <a:p>
            <a:r>
              <a:rPr lang="es-ES" dirty="0"/>
              <a:t>Práctica</a:t>
            </a:r>
          </a:p>
          <a:p>
            <a:pPr lvl="1"/>
            <a:r>
              <a:rPr lang="es-ES" dirty="0"/>
              <a:t>Mediante experiencias guiadas, se aplicarán los conocimientos previos y adquiridos.</a:t>
            </a:r>
          </a:p>
          <a:p>
            <a:pPr lvl="1"/>
            <a:r>
              <a:rPr lang="es-ES" dirty="0"/>
              <a:t>Se utilizarán circuitos ideales para modelar los fenómenos físicos.</a:t>
            </a:r>
          </a:p>
          <a:p>
            <a:r>
              <a:rPr lang="es-ES" dirty="0"/>
              <a:t>Las presentaciones de teoría y los trabajos prácticos se desarrollarán a distancia a través del campus de </a:t>
            </a:r>
            <a:r>
              <a:rPr lang="es-ES" dirty="0" err="1"/>
              <a:t>FCyT</a:t>
            </a:r>
            <a:r>
              <a:rPr lang="es-ES" dirty="0"/>
              <a:t>.</a:t>
            </a:r>
          </a:p>
        </p:txBody>
      </p:sp>
    </p:spTree>
    <p:extLst>
      <p:ext uri="{BB962C8B-B14F-4D97-AF65-F5344CB8AC3E}">
        <p14:creationId xmlns:p14="http://schemas.microsoft.com/office/powerpoint/2010/main" val="4063375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05F31E-D851-4FB6-BF51-0D763967B488}"/>
              </a:ext>
            </a:extLst>
          </p:cNvPr>
          <p:cNvSpPr>
            <a:spLocks noGrp="1"/>
          </p:cNvSpPr>
          <p:nvPr>
            <p:ph type="title"/>
          </p:nvPr>
        </p:nvSpPr>
        <p:spPr/>
        <p:txBody>
          <a:bodyPr/>
          <a:lstStyle/>
          <a:p>
            <a:r>
              <a:rPr lang="es-ES" dirty="0"/>
              <a:t>Evaluación</a:t>
            </a:r>
          </a:p>
        </p:txBody>
      </p:sp>
      <p:sp>
        <p:nvSpPr>
          <p:cNvPr id="3" name="Marcador de contenido 2">
            <a:extLst>
              <a:ext uri="{FF2B5EF4-FFF2-40B4-BE49-F238E27FC236}">
                <a16:creationId xmlns:a16="http://schemas.microsoft.com/office/drawing/2014/main" id="{B2D121DD-1BBF-4FD2-B2F4-D5CCC4F42085}"/>
              </a:ext>
            </a:extLst>
          </p:cNvPr>
          <p:cNvSpPr>
            <a:spLocks noGrp="1"/>
          </p:cNvSpPr>
          <p:nvPr>
            <p:ph idx="1"/>
          </p:nvPr>
        </p:nvSpPr>
        <p:spPr/>
        <p:txBody>
          <a:bodyPr>
            <a:normAutofit fontScale="85000" lnSpcReduction="10000"/>
          </a:bodyPr>
          <a:lstStyle/>
          <a:p>
            <a:r>
              <a:rPr lang="es-ES" dirty="0"/>
              <a:t>Evaluación continua durante el desarrollo de las clases.</a:t>
            </a:r>
          </a:p>
          <a:p>
            <a:r>
              <a:rPr lang="es-ES" dirty="0"/>
              <a:t>Intervenciones en clase</a:t>
            </a:r>
          </a:p>
          <a:p>
            <a:r>
              <a:rPr lang="es-ES" dirty="0"/>
              <a:t>Compresión de contenidos</a:t>
            </a:r>
          </a:p>
          <a:p>
            <a:r>
              <a:rPr lang="es-ES" dirty="0"/>
              <a:t>Informes de trabajos prácticos</a:t>
            </a:r>
          </a:p>
          <a:p>
            <a:r>
              <a:rPr lang="es-ES" dirty="0"/>
              <a:t>Un examen parcial de teoría y práctica, con posibilidad de un recuperatorio. </a:t>
            </a:r>
          </a:p>
          <a:p>
            <a:r>
              <a:rPr lang="es-ES" dirty="0"/>
              <a:t>Promoción Directa .</a:t>
            </a:r>
          </a:p>
          <a:p>
            <a:r>
              <a:rPr lang="es-ES" dirty="0"/>
              <a:t>Si la suma de los resultados de la evaluación continua y exámenes supera el valor 8, y el porcentaje de asistencia superior al 80%. Los trabajos prácticos deben estar todos aprobados.</a:t>
            </a:r>
          </a:p>
          <a:p>
            <a:r>
              <a:rPr lang="es-ES" dirty="0"/>
              <a:t>Si la suma de los resultados de la evaluación continua y exámenes es igual o superior al valor 6 y es menor a 8, y el porcentaje de asistencia superior al 50%, el estudiante estará en condiciones de regularización  deberá rendir examen final. Los trabajos prácticos deben estar todos aprobados.</a:t>
            </a:r>
          </a:p>
          <a:p>
            <a:r>
              <a:rPr lang="es-ES" dirty="0"/>
              <a:t>El examen final se aprueba con valor igual o superior a 6.</a:t>
            </a:r>
          </a:p>
        </p:txBody>
      </p:sp>
    </p:spTree>
    <p:extLst>
      <p:ext uri="{BB962C8B-B14F-4D97-AF65-F5344CB8AC3E}">
        <p14:creationId xmlns:p14="http://schemas.microsoft.com/office/powerpoint/2010/main" val="1352743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C956092-4388-4CE1-8C68-6C1EE66C550F}"/>
              </a:ext>
            </a:extLst>
          </p:cNvPr>
          <p:cNvSpPr>
            <a:spLocks noGrp="1"/>
          </p:cNvSpPr>
          <p:nvPr>
            <p:ph type="title"/>
          </p:nvPr>
        </p:nvSpPr>
        <p:spPr/>
        <p:txBody>
          <a:bodyPr/>
          <a:lstStyle/>
          <a:p>
            <a:r>
              <a:rPr lang="es-ES" dirty="0"/>
              <a:t>Bibliografía</a:t>
            </a:r>
          </a:p>
        </p:txBody>
      </p:sp>
      <p:sp>
        <p:nvSpPr>
          <p:cNvPr id="3" name="Marcador de contenido 2">
            <a:extLst>
              <a:ext uri="{FF2B5EF4-FFF2-40B4-BE49-F238E27FC236}">
                <a16:creationId xmlns:a16="http://schemas.microsoft.com/office/drawing/2014/main" id="{2843ADF7-06C4-498F-8707-F08C79A725C2}"/>
              </a:ext>
            </a:extLst>
          </p:cNvPr>
          <p:cNvSpPr>
            <a:spLocks noGrp="1"/>
          </p:cNvSpPr>
          <p:nvPr>
            <p:ph idx="1"/>
          </p:nvPr>
        </p:nvSpPr>
        <p:spPr/>
        <p:txBody>
          <a:bodyPr/>
          <a:lstStyle/>
          <a:p>
            <a:r>
              <a:rPr lang="es-ES" dirty="0"/>
              <a:t>Serway, </a:t>
            </a:r>
            <a:r>
              <a:rPr lang="es-ES" dirty="0" err="1"/>
              <a:t>Jewelt</a:t>
            </a:r>
            <a:r>
              <a:rPr lang="es-ES" dirty="0"/>
              <a:t>. Física. Volumen II. Mc Graw Hill.</a:t>
            </a:r>
          </a:p>
          <a:p>
            <a:r>
              <a:rPr lang="es-ES" dirty="0"/>
              <a:t>Resnick, Halliday. Física. Tomo II.</a:t>
            </a:r>
          </a:p>
          <a:p>
            <a:r>
              <a:rPr lang="es-ES" dirty="0"/>
              <a:t>Sears, Zemansky, Young, Freedman. Física Universitaria con Física.</a:t>
            </a:r>
          </a:p>
          <a:p>
            <a:r>
              <a:rPr lang="es-ES" dirty="0"/>
              <a:t>Alonso </a:t>
            </a:r>
            <a:r>
              <a:rPr lang="es-ES" dirty="0" err="1"/>
              <a:t>Fim</a:t>
            </a:r>
            <a:r>
              <a:rPr lang="es-ES" dirty="0"/>
              <a:t>. Física. Addison Wesley.</a:t>
            </a:r>
          </a:p>
        </p:txBody>
      </p:sp>
    </p:spTree>
    <p:extLst>
      <p:ext uri="{BB962C8B-B14F-4D97-AF65-F5344CB8AC3E}">
        <p14:creationId xmlns:p14="http://schemas.microsoft.com/office/powerpoint/2010/main" val="22002681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5FCC33-204C-4662-A580-A9B69BEDFCDC}"/>
              </a:ext>
            </a:extLst>
          </p:cNvPr>
          <p:cNvSpPr>
            <a:spLocks noGrp="1"/>
          </p:cNvSpPr>
          <p:nvPr>
            <p:ph type="title"/>
          </p:nvPr>
        </p:nvSpPr>
        <p:spPr/>
        <p:txBody>
          <a:bodyPr/>
          <a:lstStyle/>
          <a:p>
            <a:r>
              <a:rPr lang="es-ES" dirty="0"/>
              <a:t>Éxitos!!!</a:t>
            </a:r>
          </a:p>
        </p:txBody>
      </p:sp>
      <p:pic>
        <p:nvPicPr>
          <p:cNvPr id="5" name="Marcador de contenido 4" descr="Imagen que contiene tabla, escritorio, computadora&#10;&#10;Descripción generada automáticamente">
            <a:extLst>
              <a:ext uri="{FF2B5EF4-FFF2-40B4-BE49-F238E27FC236}">
                <a16:creationId xmlns:a16="http://schemas.microsoft.com/office/drawing/2014/main" id="{24A38852-DC3B-4C66-A99F-6D0867B52BEE}"/>
              </a:ext>
            </a:extLst>
          </p:cNvPr>
          <p:cNvPicPr>
            <a:picLocks noGrp="1" noChangeAspect="1"/>
          </p:cNvPicPr>
          <p:nvPr>
            <p:ph idx="1"/>
          </p:nvPr>
        </p:nvPicPr>
        <p:blipFill>
          <a:blip r:embed="rId2"/>
          <a:stretch>
            <a:fillRect/>
          </a:stretch>
        </p:blipFill>
        <p:spPr>
          <a:xfrm>
            <a:off x="3071019" y="819590"/>
            <a:ext cx="5496206" cy="5496206"/>
          </a:xfrm>
        </p:spPr>
      </p:pic>
    </p:spTree>
    <p:extLst>
      <p:ext uri="{BB962C8B-B14F-4D97-AF65-F5344CB8AC3E}">
        <p14:creationId xmlns:p14="http://schemas.microsoft.com/office/powerpoint/2010/main" val="3011086875"/>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126</TotalTime>
  <Words>609</Words>
  <Application>Microsoft Office PowerPoint</Application>
  <PresentationFormat>Panorámica</PresentationFormat>
  <Paragraphs>47</Paragraphs>
  <Slides>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7</vt:i4>
      </vt:variant>
    </vt:vector>
  </HeadingPairs>
  <TitlesOfParts>
    <vt:vector size="11" baseType="lpstr">
      <vt:lpstr>Arial</vt:lpstr>
      <vt:lpstr>Trebuchet MS</vt:lpstr>
      <vt:lpstr>Wingdings 3</vt:lpstr>
      <vt:lpstr>Faceta</vt:lpstr>
      <vt:lpstr>Electromagnetismo</vt:lpstr>
      <vt:lpstr>Objetivos Generales    </vt:lpstr>
      <vt:lpstr>Programa</vt:lpstr>
      <vt:lpstr>Metodología y Estrategias</vt:lpstr>
      <vt:lpstr>Evaluación</vt:lpstr>
      <vt:lpstr>Bibliografía</vt:lpstr>
      <vt:lpstr>Éxitos!!!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Electromagnetismo</dc:title>
  <dc:creator>Hernán Marcelo Solier Zandomeni</dc:creator>
  <cp:lastModifiedBy>Hernán Marcelo Solier Zandomeni</cp:lastModifiedBy>
  <cp:revision>14</cp:revision>
  <dcterms:created xsi:type="dcterms:W3CDTF">2021-04-03T11:30:06Z</dcterms:created>
  <dcterms:modified xsi:type="dcterms:W3CDTF">2021-04-03T13:36:39Z</dcterms:modified>
</cp:coreProperties>
</file>