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59" d="100"/>
          <a:sy n="59" d="100"/>
        </p:scale>
        <p:origin x="5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4916882" cy="1646302"/>
          </a:xfrm>
        </p:spPr>
        <p:txBody>
          <a:bodyPr/>
          <a:lstStyle/>
          <a:p>
            <a:r>
              <a:rPr lang="es-AR" dirty="0" smtClean="0"/>
              <a:t>Tema 2  </a:t>
            </a:r>
            <a:br>
              <a:rPr lang="es-AR" dirty="0" smtClean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4512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68101"/>
            <a:ext cx="8596668" cy="5173261"/>
          </a:xfrm>
        </p:spPr>
        <p:txBody>
          <a:bodyPr>
            <a:noAutofit/>
          </a:bodyPr>
          <a:lstStyle/>
          <a:p>
            <a:r>
              <a:rPr lang="es-AR" sz="3200" dirty="0" smtClean="0"/>
              <a:t>Inductivo-deductivo: cómo funciona?</a:t>
            </a:r>
          </a:p>
          <a:p>
            <a:r>
              <a:rPr lang="es-AR" sz="3200" dirty="0" smtClean="0"/>
              <a:t>3 momentos</a:t>
            </a:r>
          </a:p>
          <a:p>
            <a:r>
              <a:rPr lang="es-AR" sz="3200" dirty="0" smtClean="0"/>
              <a:t>1) Se registran hechos</a:t>
            </a:r>
          </a:p>
          <a:p>
            <a:r>
              <a:rPr lang="es-AR" sz="3200" dirty="0" smtClean="0"/>
              <a:t>2) Se buscan las regularidades (que dan lugar a las leyes y teorías)</a:t>
            </a:r>
          </a:p>
          <a:p>
            <a:r>
              <a:rPr lang="es-AR" sz="3200" dirty="0" smtClean="0"/>
              <a:t>3) Se predice (momento deductivo) y buscar comprobar 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61341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79677"/>
            <a:ext cx="8596668" cy="5161686"/>
          </a:xfrm>
        </p:spPr>
        <p:txBody>
          <a:bodyPr>
            <a:normAutofit/>
          </a:bodyPr>
          <a:lstStyle/>
          <a:p>
            <a:r>
              <a:rPr lang="es-AR" sz="3600" b="1" dirty="0" smtClean="0"/>
              <a:t>Método </a:t>
            </a:r>
            <a:r>
              <a:rPr lang="es-AR" sz="3600" b="1" dirty="0"/>
              <a:t>hipotético deductivo</a:t>
            </a:r>
            <a:r>
              <a:rPr lang="es-AR" sz="3600" dirty="0"/>
              <a:t>: </a:t>
            </a:r>
            <a:r>
              <a:rPr lang="es-AR" sz="2800" dirty="0"/>
              <a:t>se considera la participación inicial de elementos teóricos o hipótesis en la investigación científica. De dónde salen, de la intuición del científico. Estas conjeturas las va a confrontar con la realidad a través de observaciones y experimentos. Son las preguntas, los problemas los que inician la investigación y no la mera reunión de datos</a:t>
            </a:r>
          </a:p>
        </p:txBody>
      </p:sp>
    </p:spTree>
    <p:extLst>
      <p:ext uri="{BB962C8B-B14F-4D97-AF65-F5344CB8AC3E}">
        <p14:creationId xmlns:p14="http://schemas.microsoft.com/office/powerpoint/2010/main" val="1753984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74563"/>
            <a:ext cx="8596668" cy="5566800"/>
          </a:xfrm>
        </p:spPr>
        <p:txBody>
          <a:bodyPr>
            <a:normAutofit/>
          </a:bodyPr>
          <a:lstStyle/>
          <a:p>
            <a:r>
              <a:rPr lang="es-AR" sz="4800" u="sng" dirty="0" smtClean="0"/>
              <a:t>Críticas</a:t>
            </a:r>
            <a:r>
              <a:rPr lang="es-AR" sz="4800" dirty="0" smtClean="0"/>
              <a:t> al monismo metodológico, al método inductivo-deductivo y al hipotético-deductivo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55031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09287"/>
            <a:ext cx="8596668" cy="5532076"/>
          </a:xfrm>
        </p:spPr>
        <p:txBody>
          <a:bodyPr>
            <a:noAutofit/>
          </a:bodyPr>
          <a:lstStyle/>
          <a:p>
            <a:r>
              <a:rPr lang="es-AR" sz="4400" dirty="0">
                <a:solidFill>
                  <a:srgbClr val="FF0000"/>
                </a:solidFill>
              </a:rPr>
              <a:t>Método </a:t>
            </a:r>
            <a:r>
              <a:rPr lang="es-AR" sz="4400" dirty="0" smtClean="0">
                <a:solidFill>
                  <a:srgbClr val="FF0000"/>
                </a:solidFill>
              </a:rPr>
              <a:t>cuantitativo</a:t>
            </a:r>
          </a:p>
          <a:p>
            <a:r>
              <a:rPr lang="es-AR" sz="4400" dirty="0" smtClean="0">
                <a:solidFill>
                  <a:srgbClr val="FF0000"/>
                </a:solidFill>
              </a:rPr>
              <a:t>Método cualitativo</a:t>
            </a:r>
          </a:p>
          <a:p>
            <a:r>
              <a:rPr lang="es-AR" sz="4400" dirty="0" smtClean="0">
                <a:solidFill>
                  <a:srgbClr val="FF0000"/>
                </a:solidFill>
              </a:rPr>
              <a:t>Método etnográfico</a:t>
            </a:r>
          </a:p>
          <a:p>
            <a:r>
              <a:rPr lang="es-AR" sz="4400" dirty="0" smtClean="0">
                <a:solidFill>
                  <a:srgbClr val="FF0000"/>
                </a:solidFill>
              </a:rPr>
              <a:t>Método biográfico</a:t>
            </a:r>
          </a:p>
          <a:p>
            <a:r>
              <a:rPr lang="es-AR" sz="4400" dirty="0" smtClean="0">
                <a:solidFill>
                  <a:srgbClr val="FF0000"/>
                </a:solidFill>
              </a:rPr>
              <a:t>Método histórico</a:t>
            </a:r>
            <a:endParaRPr lang="es-A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4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Clasificación de las ciencias </a:t>
            </a:r>
            <a:r>
              <a:rPr lang="es-AR" sz="3200" dirty="0" smtClean="0"/>
              <a:t>(puede haber otras formas de clasificarlas)</a:t>
            </a: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/>
              <a:t>Ciencias </a:t>
            </a:r>
            <a:r>
              <a:rPr lang="es-AR" sz="2800" dirty="0" smtClean="0"/>
              <a:t>Formales</a:t>
            </a:r>
          </a:p>
          <a:p>
            <a:endParaRPr lang="es-AR" sz="2800" dirty="0"/>
          </a:p>
          <a:p>
            <a:endParaRPr lang="es-AR" sz="2800" dirty="0"/>
          </a:p>
          <a:p>
            <a:r>
              <a:rPr lang="es-AR" sz="2800" dirty="0" smtClean="0"/>
              <a:t>Ciencias Fácticas</a:t>
            </a:r>
          </a:p>
          <a:p>
            <a:endParaRPr lang="es-AR" sz="2800" dirty="0"/>
          </a:p>
          <a:p>
            <a:endParaRPr 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328696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Enunciados analíticos</a:t>
            </a:r>
          </a:p>
          <a:p>
            <a:endParaRPr lang="es-AR" sz="3600" dirty="0"/>
          </a:p>
          <a:p>
            <a:r>
              <a:rPr lang="es-AR" sz="3600" dirty="0" smtClean="0"/>
              <a:t>Enunciados sintéticos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53501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42663"/>
            <a:ext cx="8596668" cy="4698699"/>
          </a:xfrm>
        </p:spPr>
        <p:txBody>
          <a:bodyPr/>
          <a:lstStyle/>
          <a:p>
            <a:r>
              <a:rPr lang="es-AR" sz="3600" b="1" dirty="0"/>
              <a:t>Método</a:t>
            </a:r>
            <a:r>
              <a:rPr lang="es-AR" sz="3600" dirty="0"/>
              <a:t>: camino orientado por un conjunto de reglas, operaciones y procedimientos; estrategia, pasos ligados entre sí</a:t>
            </a:r>
          </a:p>
          <a:p>
            <a:r>
              <a:rPr lang="es-AR" sz="3200" b="1" dirty="0" smtClean="0"/>
              <a:t>Técnicas</a:t>
            </a:r>
            <a:r>
              <a:rPr lang="es-AR" sz="3200" dirty="0" smtClean="0"/>
              <a:t>: </a:t>
            </a:r>
            <a:r>
              <a:rPr lang="es-AR" sz="3200" dirty="0"/>
              <a:t>instrumentos concretos, herramientas prácticas</a:t>
            </a:r>
          </a:p>
        </p:txBody>
      </p:sp>
    </p:spTree>
    <p:extLst>
      <p:ext uri="{BB962C8B-B14F-4D97-AF65-F5344CB8AC3E}">
        <p14:creationId xmlns:p14="http://schemas.microsoft.com/office/powerpoint/2010/main" val="132682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Monismo metodológico</a:t>
            </a:r>
          </a:p>
          <a:p>
            <a:endParaRPr lang="es-AR" sz="3600" dirty="0"/>
          </a:p>
          <a:p>
            <a:r>
              <a:rPr lang="es-AR" sz="3600" dirty="0" smtClean="0"/>
              <a:t>Pluralismo metodológico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49404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995423"/>
            <a:ext cx="8596668" cy="5045939"/>
          </a:xfrm>
        </p:spPr>
        <p:txBody>
          <a:bodyPr>
            <a:normAutofit/>
          </a:bodyPr>
          <a:lstStyle/>
          <a:p>
            <a:r>
              <a:rPr lang="es-AR" sz="2800" dirty="0" smtClean="0"/>
              <a:t>Razonamiento Deductivo: </a:t>
            </a:r>
          </a:p>
          <a:p>
            <a:r>
              <a:rPr lang="es-AR" sz="2800" dirty="0" smtClean="0">
                <a:solidFill>
                  <a:srgbClr val="FF0000"/>
                </a:solidFill>
              </a:rPr>
              <a:t>Todos los hombres son mortales</a:t>
            </a:r>
          </a:p>
          <a:p>
            <a:r>
              <a:rPr lang="es-AR" sz="2800" dirty="0" smtClean="0">
                <a:solidFill>
                  <a:srgbClr val="FF0000"/>
                </a:solidFill>
              </a:rPr>
              <a:t>Sócrates es hombre</a:t>
            </a:r>
          </a:p>
          <a:p>
            <a:r>
              <a:rPr lang="es-AR" sz="2800" dirty="0" smtClean="0">
                <a:solidFill>
                  <a:srgbClr val="FF0000"/>
                </a:solidFill>
              </a:rPr>
              <a:t>Entonces Sócrates es mortal  (Conclusión)              </a:t>
            </a:r>
          </a:p>
          <a:p>
            <a:endParaRPr lang="es-AR" sz="2800" dirty="0" smtClean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  <a:p>
            <a:r>
              <a:rPr lang="es-AR" sz="2800" dirty="0" smtClean="0">
                <a:solidFill>
                  <a:schemeClr val="tx1"/>
                </a:solidFill>
              </a:rPr>
              <a:t>Va de lo general a lo particular, la conclusión está contenida en las premisas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2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55585"/>
            <a:ext cx="8596668" cy="5485777"/>
          </a:xfrm>
        </p:spPr>
        <p:txBody>
          <a:bodyPr>
            <a:normAutofit/>
          </a:bodyPr>
          <a:lstStyle/>
          <a:p>
            <a:r>
              <a:rPr lang="es-AR" sz="2400" dirty="0"/>
              <a:t>Razonamiento </a:t>
            </a:r>
            <a:r>
              <a:rPr lang="es-AR" sz="2400" dirty="0" smtClean="0"/>
              <a:t>Inductivo: </a:t>
            </a:r>
          </a:p>
          <a:p>
            <a:r>
              <a:rPr lang="es-AR" sz="2400" dirty="0" smtClean="0">
                <a:solidFill>
                  <a:srgbClr val="FF0000"/>
                </a:solidFill>
              </a:rPr>
              <a:t>Un cisne blanco</a:t>
            </a:r>
          </a:p>
          <a:p>
            <a:r>
              <a:rPr lang="es-AR" sz="2400" dirty="0" smtClean="0">
                <a:solidFill>
                  <a:srgbClr val="FF0000"/>
                </a:solidFill>
              </a:rPr>
              <a:t>Otro cisne blanco</a:t>
            </a:r>
          </a:p>
          <a:p>
            <a:r>
              <a:rPr lang="es-AR" sz="2400" dirty="0" smtClean="0">
                <a:solidFill>
                  <a:srgbClr val="FF0000"/>
                </a:solidFill>
              </a:rPr>
              <a:t>Otro cisne blanco</a:t>
            </a:r>
          </a:p>
          <a:p>
            <a:r>
              <a:rPr lang="es-AR" sz="2400" dirty="0" smtClean="0">
                <a:solidFill>
                  <a:srgbClr val="FF0000"/>
                </a:solidFill>
              </a:rPr>
              <a:t>Otro cisne blanco</a:t>
            </a:r>
          </a:p>
          <a:p>
            <a:r>
              <a:rPr lang="es-AR" sz="2400" dirty="0" smtClean="0">
                <a:solidFill>
                  <a:srgbClr val="FF0000"/>
                </a:solidFill>
              </a:rPr>
              <a:t>Todos los cisnes son blancos (Conclusión)</a:t>
            </a:r>
            <a:endParaRPr lang="es-AR" sz="2400" dirty="0">
              <a:solidFill>
                <a:srgbClr val="FF0000"/>
              </a:solidFill>
            </a:endParaRPr>
          </a:p>
          <a:p>
            <a:endParaRPr lang="es-AR" sz="2400" dirty="0" smtClean="0"/>
          </a:p>
          <a:p>
            <a:r>
              <a:rPr lang="es-AR" sz="2400" dirty="0" smtClean="0"/>
              <a:t>Va de lo particular a lo general, va de los casos a una generalización. Por lo tanto entre las premisas y la conclusión hay un salto argumentativo (la conclusión no está totalmente contenida en las premisas)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5297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90309"/>
            <a:ext cx="8596668" cy="5451053"/>
          </a:xfrm>
        </p:spPr>
        <p:txBody>
          <a:bodyPr/>
          <a:lstStyle/>
          <a:p>
            <a:r>
              <a:rPr lang="es-AR" sz="4000" b="1" dirty="0"/>
              <a:t>Método inductivo-deductivo</a:t>
            </a:r>
            <a:r>
              <a:rPr lang="es-AR" dirty="0"/>
              <a:t>: </a:t>
            </a:r>
            <a:r>
              <a:rPr lang="es-AR" sz="2800" dirty="0"/>
              <a:t>se inicia con </a:t>
            </a:r>
            <a:r>
              <a:rPr lang="es-AR" sz="2800" u="sng" dirty="0"/>
              <a:t>observaciones individuales </a:t>
            </a:r>
            <a:r>
              <a:rPr lang="es-AR" sz="2800" dirty="0"/>
              <a:t>a partir de las cuales se plantean </a:t>
            </a:r>
            <a:r>
              <a:rPr lang="es-AR" sz="2800" u="sng" dirty="0"/>
              <a:t>generalizaciones</a:t>
            </a:r>
            <a:r>
              <a:rPr lang="es-AR" sz="2800" dirty="0"/>
              <a:t> (cuyo contenido rebasa el de los hechos inicialmente observados). Las generalizaciones permiten hacer </a:t>
            </a:r>
            <a:r>
              <a:rPr lang="es-AR" sz="2800" u="sng" dirty="0"/>
              <a:t>predicciones </a:t>
            </a:r>
            <a:r>
              <a:rPr lang="es-AR" sz="2800" dirty="0"/>
              <a:t>que se pude verificar o no, y entonces rechazar la generalización.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8996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184" y="122304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s-AR" sz="3200" dirty="0">
                <a:solidFill>
                  <a:srgbClr val="FF0000"/>
                </a:solidFill>
              </a:rPr>
              <a:t>Los tres </a:t>
            </a:r>
            <a:r>
              <a:rPr lang="es-AR" sz="3200" dirty="0" smtClean="0">
                <a:solidFill>
                  <a:srgbClr val="FF0000"/>
                </a:solidFill>
              </a:rPr>
              <a:t>postulados </a:t>
            </a:r>
            <a:r>
              <a:rPr lang="es-AR" sz="3200" dirty="0">
                <a:solidFill>
                  <a:srgbClr val="FF0000"/>
                </a:solidFill>
              </a:rPr>
              <a:t>del </a:t>
            </a:r>
            <a:r>
              <a:rPr lang="es-AR" sz="3200" dirty="0" err="1">
                <a:solidFill>
                  <a:srgbClr val="FF0000"/>
                </a:solidFill>
              </a:rPr>
              <a:t>inductivismo</a:t>
            </a:r>
            <a:r>
              <a:rPr lang="es-AR" sz="3200" dirty="0"/>
              <a:t>: </a:t>
            </a:r>
            <a:endParaRPr lang="es-AR" sz="3200" dirty="0" smtClean="0"/>
          </a:p>
          <a:p>
            <a:r>
              <a:rPr lang="es-AR" sz="3200" dirty="0" smtClean="0"/>
              <a:t>1</a:t>
            </a:r>
            <a:r>
              <a:rPr lang="es-AR" sz="3200" dirty="0"/>
              <a:t>) la ciencia se inicia con la observación de los </a:t>
            </a:r>
            <a:r>
              <a:rPr lang="es-AR" sz="3200" dirty="0" smtClean="0"/>
              <a:t>hechos</a:t>
            </a:r>
          </a:p>
          <a:p>
            <a:r>
              <a:rPr lang="es-AR" sz="3200" dirty="0" smtClean="0"/>
              <a:t> </a:t>
            </a:r>
            <a:r>
              <a:rPr lang="es-AR" sz="3200" dirty="0"/>
              <a:t>2) tal observación es </a:t>
            </a:r>
            <a:r>
              <a:rPr lang="es-AR" sz="3200" u="sng" dirty="0"/>
              <a:t>confiable</a:t>
            </a:r>
            <a:r>
              <a:rPr lang="es-AR" sz="3200" dirty="0"/>
              <a:t> y con ella se puede construir el conocimiento </a:t>
            </a:r>
            <a:r>
              <a:rPr lang="es-AR" sz="3200" dirty="0" smtClean="0"/>
              <a:t>científico </a:t>
            </a:r>
          </a:p>
          <a:p>
            <a:r>
              <a:rPr lang="es-AR" sz="3200" dirty="0" smtClean="0"/>
              <a:t>3</a:t>
            </a:r>
            <a:r>
              <a:rPr lang="es-AR" sz="3200" dirty="0"/>
              <a:t>) </a:t>
            </a:r>
            <a:r>
              <a:rPr lang="es-AR" sz="3200" dirty="0" smtClean="0"/>
              <a:t>el conocimiento científico </a:t>
            </a:r>
            <a:r>
              <a:rPr lang="es-AR" sz="3200" dirty="0"/>
              <a:t>se genera por inducción a partir de los enunciados observacionales.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260986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367</Words>
  <Application>Microsoft Office PowerPoint</Application>
  <PresentationFormat>Panorámica</PresentationFormat>
  <Paragraphs>46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Faceta</vt:lpstr>
      <vt:lpstr>Tema 2   </vt:lpstr>
      <vt:lpstr>Clasificación de las ciencias (puede haber otras formas de clasificarlas)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2</dc:title>
  <dc:creator>Usuario</dc:creator>
  <cp:lastModifiedBy>Cuenta Microsoft</cp:lastModifiedBy>
  <cp:revision>9</cp:revision>
  <dcterms:created xsi:type="dcterms:W3CDTF">2020-04-01T11:13:51Z</dcterms:created>
  <dcterms:modified xsi:type="dcterms:W3CDTF">2020-08-11T00:18:02Z</dcterms:modified>
</cp:coreProperties>
</file>