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9/16/2021</a:t>
            </a:fld>
            <a:endParaRPr lang="en-US" dirty="0">
              <a:solidFill>
                <a:srgbClr val="FFFFFF"/>
              </a:solidFill>
            </a:endParaRP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‹Nº›</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44213AF-26F6-41FA-8D85-E2C5388D6E58}" type="datetimeFigureOut">
              <a:rPr lang="en-US" smtClean="0"/>
              <a:pPr/>
              <a:t>9/16/2021</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44213AF-26F6-41FA-8D85-E2C5388D6E58}" type="datetimeFigureOut">
              <a:rPr lang="en-US" smtClean="0"/>
              <a:pPr/>
              <a:t>9/16/2021</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44213AF-26F6-41FA-8D85-E2C5388D6E58}" type="datetimeFigureOut">
              <a:rPr lang="en-US" smtClean="0"/>
              <a:pPr/>
              <a:t>9/16/2021</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44213AF-26F6-41FA-8D85-E2C5388D6E58}" type="datetimeFigureOut">
              <a:rPr lang="en-US" smtClean="0"/>
              <a:pPr/>
              <a:t>9/16/2021</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44213AF-26F6-41FA-8D85-E2C5388D6E58}" type="datetimeFigureOut">
              <a:rPr lang="en-US" smtClean="0"/>
              <a:pPr/>
              <a:t>9/16/2021</a:t>
            </a:fld>
            <a:endParaRPr lang="en-US"/>
          </a:p>
        </p:txBody>
      </p:sp>
      <p:sp>
        <p:nvSpPr>
          <p:cNvPr id="6" name="5 Marcador de pie de página"/>
          <p:cNvSpPr>
            <a:spLocks noGrp="1"/>
          </p:cNvSpPr>
          <p:nvPr>
            <p:ph type="ftr" sz="quarter" idx="11"/>
          </p:nvPr>
        </p:nvSpPr>
        <p:spPr/>
        <p:txBody>
          <a:bodyPr/>
          <a:lstStyle>
            <a:extLst/>
          </a:lstStyle>
          <a:p>
            <a:endParaRPr kumimoji="0" lang="en-US"/>
          </a:p>
        </p:txBody>
      </p:sp>
      <p:sp>
        <p:nvSpPr>
          <p:cNvPr id="7" name="6 Marcador de número de diapositiva"/>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44213AF-26F6-41FA-8D85-E2C5388D6E58}" type="datetimeFigureOut">
              <a:rPr lang="en-US" smtClean="0"/>
              <a:pPr/>
              <a:t>9/16/2021</a:t>
            </a:fld>
            <a:endParaRPr lang="en-US"/>
          </a:p>
        </p:txBody>
      </p:sp>
      <p:sp>
        <p:nvSpPr>
          <p:cNvPr id="8" name="7 Marcador de pie de página"/>
          <p:cNvSpPr>
            <a:spLocks noGrp="1"/>
          </p:cNvSpPr>
          <p:nvPr>
            <p:ph type="ftr" sz="quarter" idx="11"/>
          </p:nvPr>
        </p:nvSpPr>
        <p:spPr/>
        <p:txBody>
          <a:bodyPr/>
          <a:lstStyle>
            <a:extLst/>
          </a:lstStyle>
          <a:p>
            <a:endParaRPr kumimoji="0" lang="en-US"/>
          </a:p>
        </p:txBody>
      </p:sp>
      <p:sp>
        <p:nvSpPr>
          <p:cNvPr id="9" name="8 Marcador de número de diapositiva"/>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544213AF-26F6-41FA-8D85-E2C5388D6E58}" type="datetimeFigureOut">
              <a:rPr lang="en-US" smtClean="0"/>
              <a:pPr/>
              <a:t>9/16/2021</a:t>
            </a:fld>
            <a:endParaRPr lang="en-US"/>
          </a:p>
        </p:txBody>
      </p:sp>
      <p:sp>
        <p:nvSpPr>
          <p:cNvPr id="4" name="3 Marcador de pie de página"/>
          <p:cNvSpPr>
            <a:spLocks noGrp="1"/>
          </p:cNvSpPr>
          <p:nvPr>
            <p:ph type="ftr" sz="quarter" idx="11"/>
          </p:nvPr>
        </p:nvSpPr>
        <p:spPr/>
        <p:txBody>
          <a:bodyPr/>
          <a:lstStyle>
            <a:extLst/>
          </a:lstStyle>
          <a:p>
            <a:endParaRPr kumimoji="0" lang="en-US"/>
          </a:p>
        </p:txBody>
      </p:sp>
      <p:sp>
        <p:nvSpPr>
          <p:cNvPr id="5" name="4 Marcador de número de diapositiva"/>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544213AF-26F6-41FA-8D85-E2C5388D6E58}" type="datetimeFigureOut">
              <a:rPr lang="en-US" smtClean="0"/>
              <a:pPr/>
              <a:t>9/16/2021</a:t>
            </a:fld>
            <a:endParaRPr lang="en-US"/>
          </a:p>
        </p:txBody>
      </p:sp>
      <p:sp>
        <p:nvSpPr>
          <p:cNvPr id="3" name="2 Marcador de pie de página"/>
          <p:cNvSpPr>
            <a:spLocks noGrp="1"/>
          </p:cNvSpPr>
          <p:nvPr>
            <p:ph type="ftr" sz="quarter" idx="11"/>
          </p:nvPr>
        </p:nvSpPr>
        <p:spPr/>
        <p:txBody>
          <a:bodyPr/>
          <a:lstStyle>
            <a:extLst/>
          </a:lstStyle>
          <a:p>
            <a:endParaRPr kumimoji="0" lang="en-US"/>
          </a:p>
        </p:txBody>
      </p:sp>
      <p:sp>
        <p:nvSpPr>
          <p:cNvPr id="4" name="3 Marcador de número de diapositiva"/>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9/16/2021</a:t>
            </a:fld>
            <a:endParaRPr lang="en-US"/>
          </a:p>
        </p:txBody>
      </p:sp>
      <p:sp>
        <p:nvSpPr>
          <p:cNvPr id="6" name="5 Marcador de pie de página"/>
          <p:cNvSpPr>
            <a:spLocks noGrp="1"/>
          </p:cNvSpPr>
          <p:nvPr>
            <p:ph type="ftr" sz="quarter" idx="11"/>
          </p:nvPr>
        </p:nvSpPr>
        <p:spPr/>
        <p:txBody>
          <a:bodyPr/>
          <a:lstStyle>
            <a:extLst/>
          </a:lstStyle>
          <a:p>
            <a:endParaRPr kumimoji="0" lang="en-US"/>
          </a:p>
        </p:txBody>
      </p:sp>
      <p:sp>
        <p:nvSpPr>
          <p:cNvPr id="7" name="6 Marcador de número de diapositiva"/>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9/16/2021</a:t>
            </a:fld>
            <a:endParaRPr lang="en-US">
              <a:solidFill>
                <a:schemeClr val="tx1"/>
              </a:solidFill>
            </a:endParaRP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‹Nº›</a:t>
            </a:fld>
            <a:endParaRPr kumimoji="0" lang="en-US">
              <a:solidFill>
                <a:schemeClr val="tx1"/>
              </a:solidFill>
            </a:endParaRP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9/16/2021</a:t>
            </a:fld>
            <a:endParaRPr lang="en-US" sz="1000" dirty="0">
              <a:solidFill>
                <a:schemeClr val="tx1"/>
              </a:solidFill>
            </a:endParaRP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‹Nº›</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lpais.com/internacional/2017/05/05/argentina/1493942783_805094.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0"/>
            <a:ext cx="7772400" cy="1829761"/>
          </a:xfrm>
        </p:spPr>
        <p:txBody>
          <a:bodyPr/>
          <a:lstStyle/>
          <a:p>
            <a:r>
              <a:rPr lang="es-AR" dirty="0" smtClean="0"/>
              <a:t>CAUDAL ECOLÒGICO </a:t>
            </a:r>
            <a:endParaRPr lang="es-AR" dirty="0"/>
          </a:p>
        </p:txBody>
      </p:sp>
      <p:sp>
        <p:nvSpPr>
          <p:cNvPr id="3" name="2 Subtítulo"/>
          <p:cNvSpPr>
            <a:spLocks noGrp="1"/>
          </p:cNvSpPr>
          <p:nvPr>
            <p:ph type="subTitle" idx="1"/>
          </p:nvPr>
        </p:nvSpPr>
        <p:spPr>
          <a:xfrm>
            <a:off x="928662" y="2000240"/>
            <a:ext cx="7558086" cy="714380"/>
          </a:xfrm>
        </p:spPr>
        <p:txBody>
          <a:bodyPr/>
          <a:lstStyle/>
          <a:p>
            <a:r>
              <a:rPr lang="es-AR" dirty="0" smtClean="0"/>
              <a:t>UN PROBLEMA DE FÌSICA APLICADA</a:t>
            </a:r>
            <a:endParaRPr lang="es-AR" dirty="0"/>
          </a:p>
        </p:txBody>
      </p:sp>
      <p:sp>
        <p:nvSpPr>
          <p:cNvPr id="5" name="4 CuadroTexto"/>
          <p:cNvSpPr txBox="1"/>
          <p:nvPr/>
        </p:nvSpPr>
        <p:spPr>
          <a:xfrm>
            <a:off x="428596" y="2571744"/>
            <a:ext cx="8072494" cy="2831544"/>
          </a:xfrm>
          <a:prstGeom prst="rect">
            <a:avLst/>
          </a:prstGeom>
          <a:noFill/>
        </p:spPr>
        <p:txBody>
          <a:bodyPr wrap="square" rtlCol="0">
            <a:spAutoFit/>
          </a:bodyPr>
          <a:lstStyle/>
          <a:p>
            <a:pPr algn="r"/>
            <a:r>
              <a:rPr lang="es-AR" sz="2000" dirty="0" smtClean="0"/>
              <a:t>El </a:t>
            </a:r>
            <a:r>
              <a:rPr lang="es-AR" sz="2000" dirty="0" smtClean="0"/>
              <a:t>concepto</a:t>
            </a:r>
            <a:r>
              <a:rPr lang="es-AR" sz="2000" dirty="0" smtClean="0"/>
              <a:t> se empezó a utilizar en los años cuarenta; sin embargo, es hasta los años setenta que inicia el desarrollo de una metodología para determinarlo. Inicialmente se definió como el volumen mínimo necesario para mantener las condiciones ecológicas de un cuerpo de agua, pero después se entendió que existía una dependencia directa de los ecosistemas acuáticos con la variabilidad del régimen hidrológico y no con un caudal mínimo</a:t>
            </a:r>
          </a:p>
          <a:p>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34" y="928670"/>
            <a:ext cx="8229600" cy="4525963"/>
          </a:xfrm>
        </p:spPr>
        <p:txBody>
          <a:bodyPr>
            <a:normAutofit fontScale="70000" lnSpcReduction="20000"/>
          </a:bodyPr>
          <a:lstStyle/>
          <a:p>
            <a:r>
              <a:rPr lang="es-AR" sz="3600" dirty="0" smtClean="0"/>
              <a:t>Cotidianamente, hablamos de la necesidad de agua para uso urbano, para uso agrícola o para uso industrial; a veces nos referimos también al uso en servicios o para la generación de energía eléctrica; sin embargo, pocas veces hablamos del agua para el uso ambiental. </a:t>
            </a:r>
            <a:endParaRPr lang="es-AR" sz="3600" dirty="0" smtClean="0"/>
          </a:p>
          <a:p>
            <a:r>
              <a:rPr lang="es-AR" sz="3600" dirty="0" smtClean="0"/>
              <a:t>No </a:t>
            </a:r>
            <a:r>
              <a:rPr lang="es-AR" sz="3600" dirty="0" smtClean="0"/>
              <a:t>resultaría extraño para nadie escuchar que los ecosistemas requieren agua para subsistir y prestar los servicios </a:t>
            </a:r>
            <a:r>
              <a:rPr lang="es-AR" sz="3600" dirty="0" err="1" smtClean="0"/>
              <a:t>ecosistémicos</a:t>
            </a:r>
            <a:r>
              <a:rPr lang="es-AR" sz="3600" dirty="0" smtClean="0"/>
              <a:t>; sin embargo, existen pocos instrumentos legales, normativos y jurídicos que defiendan a la naturaleza para garantizar que ésta cuente con las reservas de agua necesarias para su adecuado funcionamiento.</a:t>
            </a:r>
          </a:p>
          <a:p>
            <a:endParaRPr lang="es-A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AR" dirty="0" smtClean="0"/>
              <a:t>El Paraná es el río más influyente del sistema de la Cuenca del Plata, por su caudal, por la extensión de su área tributaria y por la longitud de su curso, entre otras características. El río nace entre los estados brasileños de São Paulo, Minas Gerais y Mato Grosso del Sur, de la confluencia del río Grande y el río </a:t>
            </a:r>
            <a:r>
              <a:rPr lang="es-AR" dirty="0" err="1" smtClean="0"/>
              <a:t>Paranaíba</a:t>
            </a:r>
            <a:r>
              <a:rPr lang="es-AR" dirty="0" smtClean="0"/>
              <a:t>. Corre hacia el sudoeste, para delimitar el estado de Mato Grosso del Sur con los de São Paulo y Paraná hasta la ciudad de Salto del Guairá, desde donde demarca la frontera entre Brasil y Paraguay hasta la Triple frontera entre Paraguay, Argentina y Brasil.</a:t>
            </a:r>
            <a:br>
              <a:rPr lang="es-AR" dirty="0" smtClean="0"/>
            </a:br>
            <a:endParaRPr lang="es-AR" dirty="0"/>
          </a:p>
        </p:txBody>
      </p:sp>
      <p:sp>
        <p:nvSpPr>
          <p:cNvPr id="3" name="2 Título"/>
          <p:cNvSpPr>
            <a:spLocks noGrp="1"/>
          </p:cNvSpPr>
          <p:nvPr>
            <p:ph type="title"/>
          </p:nvPr>
        </p:nvSpPr>
        <p:spPr/>
        <p:txBody>
          <a:bodyPr>
            <a:normAutofit fontScale="90000"/>
          </a:bodyPr>
          <a:lstStyle/>
          <a:p>
            <a:r>
              <a:rPr lang="es-AR" dirty="0" smtClean="0"/>
              <a:t>BAJANTE HISTÓRICA DEL RÍO PARANÁ</a:t>
            </a:r>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58" y="0"/>
            <a:ext cx="8429684" cy="6215106"/>
          </a:xfrm>
        </p:spPr>
        <p:txBody>
          <a:bodyPr>
            <a:normAutofit fontScale="85000" lnSpcReduction="10000"/>
          </a:bodyPr>
          <a:lstStyle/>
          <a:p>
            <a:r>
              <a:rPr lang="es-AR" dirty="0" smtClean="0"/>
              <a:t>Desde su origen en la confluencia con los ríos </a:t>
            </a:r>
            <a:r>
              <a:rPr lang="es-AR" dirty="0" err="1" smtClean="0"/>
              <a:t>Paranaíba</a:t>
            </a:r>
            <a:r>
              <a:rPr lang="es-AR" dirty="0" smtClean="0"/>
              <a:t> y Grande (Brasil) hasta su desembocadura en el Río de la Plata, tiene 2.570 km. Sumada la extensión de su afluente principal, el </a:t>
            </a:r>
            <a:r>
              <a:rPr lang="es-AR" dirty="0" err="1" smtClean="0"/>
              <a:t>Paranaíba</a:t>
            </a:r>
            <a:r>
              <a:rPr lang="es-AR" dirty="0" smtClean="0"/>
              <a:t>, alcanza los 3.740 km.</a:t>
            </a:r>
          </a:p>
          <a:p>
            <a:r>
              <a:rPr lang="es-AR" dirty="0" smtClean="0"/>
              <a:t>A</a:t>
            </a:r>
            <a:r>
              <a:rPr lang="es-AR" dirty="0" smtClean="0"/>
              <a:t>traviesa </a:t>
            </a:r>
            <a:r>
              <a:rPr lang="es-AR" dirty="0" smtClean="0"/>
              <a:t>el macizo de Brasilia, por lo que es un río de meseta, que discurre sobre un lecho rocoso, entre barrancas que se van distanciando progresivamente entre sí. En épocas pasadas presentaba gran cantidad de saltos de agua y rápidos que han sido aprovechados para construir embalses y represas, como las de </a:t>
            </a:r>
            <a:r>
              <a:rPr lang="es-AR" dirty="0" err="1" smtClean="0"/>
              <a:t>Itaipú</a:t>
            </a:r>
            <a:r>
              <a:rPr lang="es-AR" dirty="0" smtClean="0"/>
              <a:t> y </a:t>
            </a:r>
            <a:r>
              <a:rPr lang="es-AR" dirty="0" err="1" smtClean="0"/>
              <a:t>Yacyretá</a:t>
            </a:r>
            <a:r>
              <a:rPr lang="es-AR" dirty="0" smtClean="0"/>
              <a:t>. Tras la represa de </a:t>
            </a:r>
            <a:r>
              <a:rPr lang="es-AR" dirty="0" err="1" smtClean="0"/>
              <a:t>Yacyretá</a:t>
            </a:r>
            <a:r>
              <a:rPr lang="es-AR" dirty="0" smtClean="0"/>
              <a:t>, el río presenta una clara dirección hacia el oeste, para ensancharse progresivamente y ramificarse en varios canales que forman gran cantidad de islas fluviales hasta unirse frente a Paso de la Patria con el río Paraguay. Su ancho es variable. Luego de unirse con el Paraguay, el río desciende con leve pendiente hasta la desembocadura y disminuye su ancho.</a:t>
            </a:r>
          </a:p>
          <a:p>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punto-trifinio.jpg"/>
          <p:cNvPicPr>
            <a:picLocks noGrp="1" noChangeAspect="1"/>
          </p:cNvPicPr>
          <p:nvPr>
            <p:ph idx="1"/>
          </p:nvPr>
        </p:nvPicPr>
        <p:blipFill>
          <a:blip r:embed="rId2"/>
          <a:stretch>
            <a:fillRect/>
          </a:stretch>
        </p:blipFill>
        <p:spPr>
          <a:xfrm>
            <a:off x="214282" y="1214422"/>
            <a:ext cx="8723486" cy="4857784"/>
          </a:xfrm>
        </p:spPr>
      </p:pic>
      <p:sp>
        <p:nvSpPr>
          <p:cNvPr id="3" name="2 Título"/>
          <p:cNvSpPr>
            <a:spLocks noGrp="1"/>
          </p:cNvSpPr>
          <p:nvPr>
            <p:ph type="title"/>
          </p:nvPr>
        </p:nvSpPr>
        <p:spPr/>
        <p:txBody>
          <a:bodyPr/>
          <a:lstStyle/>
          <a:p>
            <a:pPr algn="ctr"/>
            <a:r>
              <a:rPr lang="es-AR" dirty="0" smtClean="0"/>
              <a:t>Punto trifinio</a:t>
            </a:r>
            <a:endParaRPr lang="es-AR" dirty="0"/>
          </a:p>
        </p:txBody>
      </p:sp>
      <p:sp>
        <p:nvSpPr>
          <p:cNvPr id="5" name="4 Rectángulo"/>
          <p:cNvSpPr/>
          <p:nvPr/>
        </p:nvSpPr>
        <p:spPr>
          <a:xfrm rot="757013">
            <a:off x="2410298" y="2280103"/>
            <a:ext cx="3972764" cy="923330"/>
          </a:xfrm>
          <a:prstGeom prst="rect">
            <a:avLst/>
          </a:prstGeom>
          <a:noFill/>
        </p:spPr>
        <p:txBody>
          <a:bodyPr wrap="square" lIns="91440" tIns="45720" rIns="91440" bIns="45720">
            <a:spAutoFit/>
          </a:bodyPr>
          <a:lstStyle/>
          <a:p>
            <a:pPr algn="ctr"/>
            <a:r>
              <a:rPr lang="es-E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Río Paraná</a:t>
            </a:r>
            <a:endParaRPr lang="es-E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642918"/>
            <a:ext cx="8329642" cy="5090944"/>
          </a:xfrm>
        </p:spPr>
        <p:txBody>
          <a:bodyPr>
            <a:normAutofit fontScale="85000" lnSpcReduction="20000"/>
          </a:bodyPr>
          <a:lstStyle/>
          <a:p>
            <a:pPr lvl="0"/>
            <a:r>
              <a:rPr lang="es-AR" dirty="0" smtClean="0"/>
              <a:t>Las variaciones de caudal del río dependen de las precipitaciones. El Paraná atraviesa zonas con una gran variedad climática.</a:t>
            </a:r>
          </a:p>
          <a:p>
            <a:pPr lvl="0"/>
            <a:r>
              <a:rPr lang="es-AR" dirty="0" smtClean="0"/>
              <a:t>En el alto presenta una creciente anual durante el verano, mientras que los cursos medio e inferior ven modificado su régimen por los aportes del sus afluentes, provocando una segunda creciente durante el invierno.</a:t>
            </a:r>
          </a:p>
          <a:p>
            <a:pPr lvl="0"/>
            <a:r>
              <a:rPr lang="es-AR" dirty="0" smtClean="0"/>
              <a:t>El máximo caudal del río se registra hacia fines del verano (febrero–marzo) y el estiaje a fines del invierno (agosto–septiembre).</a:t>
            </a:r>
          </a:p>
          <a:p>
            <a:pPr lvl="0"/>
            <a:r>
              <a:rPr lang="es-AR" dirty="0" smtClean="0"/>
              <a:t>Al desembocar en el Río de la Plata (considerando todos los brazos de su delta), su caudal da una media de entre 17.000 y 20.000 m³/s.; comparable a la de ríos como el Misisipi (18 000 m³/s) y el Ganges (16 000 m³/s).</a:t>
            </a:r>
            <a:endParaRPr lang="es-A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401080" cy="4733754"/>
          </a:xfrm>
        </p:spPr>
        <p:txBody>
          <a:bodyPr>
            <a:normAutofit fontScale="92500" lnSpcReduction="10000"/>
          </a:bodyPr>
          <a:lstStyle/>
          <a:p>
            <a:r>
              <a:rPr lang="es-AR" dirty="0" smtClean="0"/>
              <a:t>L</a:t>
            </a:r>
            <a:r>
              <a:rPr lang="es-AR" dirty="0" smtClean="0"/>
              <a:t>a </a:t>
            </a:r>
            <a:r>
              <a:rPr lang="es-AR" dirty="0" smtClean="0"/>
              <a:t>intensa sequía del Paraná “es un evento extremo que tiene origen en el cambio </a:t>
            </a:r>
            <a:r>
              <a:rPr lang="es-AR" dirty="0" smtClean="0"/>
              <a:t>climático.</a:t>
            </a:r>
          </a:p>
          <a:p>
            <a:r>
              <a:rPr lang="es-AR" dirty="0" smtClean="0"/>
              <a:t>La </a:t>
            </a:r>
            <a:r>
              <a:rPr lang="es-AR" dirty="0" smtClean="0"/>
              <a:t>deforestación en las cuencas altas que afectan los </a:t>
            </a:r>
            <a:r>
              <a:rPr lang="es-AR" dirty="0" smtClean="0"/>
              <a:t>ríos.</a:t>
            </a:r>
          </a:p>
          <a:p>
            <a:r>
              <a:rPr lang="es-AR" dirty="0" smtClean="0"/>
              <a:t>Las </a:t>
            </a:r>
            <a:r>
              <a:rPr lang="es-AR" dirty="0" smtClean="0"/>
              <a:t>dificultades para la regulación de caudales de la cantidad de represas que hay sobre el río Paraná, principalmente del lado de </a:t>
            </a:r>
            <a:r>
              <a:rPr lang="es-AR" dirty="0" smtClean="0"/>
              <a:t>Brasil.</a:t>
            </a:r>
          </a:p>
          <a:p>
            <a:r>
              <a:rPr lang="es-AR" dirty="0" smtClean="0"/>
              <a:t>L</a:t>
            </a:r>
            <a:r>
              <a:rPr lang="es-AR" dirty="0" smtClean="0"/>
              <a:t>a </a:t>
            </a:r>
            <a:r>
              <a:rPr lang="es-AR" dirty="0" smtClean="0"/>
              <a:t>desaparición física de buena parte de los humedales de la zona del litoral </a:t>
            </a:r>
            <a:r>
              <a:rPr lang="es-AR" dirty="0" smtClean="0"/>
              <a:t>argentino </a:t>
            </a:r>
            <a:r>
              <a:rPr lang="es-AR" dirty="0" smtClean="0"/>
              <a:t>como otro factor de influencia, dado que estas zonas tienen </a:t>
            </a:r>
            <a:r>
              <a:rPr lang="es-AR" dirty="0" smtClean="0"/>
              <a:t>una </a:t>
            </a:r>
            <a:r>
              <a:rPr lang="es-AR" dirty="0" smtClean="0"/>
              <a:t>misión natural, que es la de funcionar como </a:t>
            </a:r>
            <a:r>
              <a:rPr lang="es-AR" dirty="0" smtClean="0"/>
              <a:t>esponjas, </a:t>
            </a:r>
            <a:r>
              <a:rPr lang="es-AR" dirty="0" smtClean="0"/>
              <a:t>en el sentido de </a:t>
            </a:r>
            <a:r>
              <a:rPr lang="es-AR" dirty="0" smtClean="0"/>
              <a:t>liberar </a:t>
            </a:r>
            <a:r>
              <a:rPr lang="es-AR" dirty="0" smtClean="0"/>
              <a:t>cuando sobra y retener cuando </a:t>
            </a:r>
            <a:r>
              <a:rPr lang="es-AR" dirty="0" smtClean="0"/>
              <a:t>falta.</a:t>
            </a:r>
            <a:endParaRPr lang="es-AR" dirty="0" smtClean="0"/>
          </a:p>
          <a:p>
            <a:endParaRPr lang="es-AR" dirty="0"/>
          </a:p>
        </p:txBody>
      </p:sp>
      <p:sp>
        <p:nvSpPr>
          <p:cNvPr id="3" name="2 Título"/>
          <p:cNvSpPr>
            <a:spLocks noGrp="1"/>
          </p:cNvSpPr>
          <p:nvPr>
            <p:ph type="title"/>
          </p:nvPr>
        </p:nvSpPr>
        <p:spPr/>
        <p:txBody>
          <a:bodyPr/>
          <a:lstStyle/>
          <a:p>
            <a:r>
              <a:rPr lang="es-AR" dirty="0" smtClean="0"/>
              <a:t>Causas </a:t>
            </a:r>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7RA6VTUEN6ZYSQSN745FNIZT2Y.jpg"/>
          <p:cNvPicPr>
            <a:picLocks noGrp="1" noChangeAspect="1"/>
          </p:cNvPicPr>
          <p:nvPr>
            <p:ph idx="1"/>
          </p:nvPr>
        </p:nvPicPr>
        <p:blipFill>
          <a:blip r:embed="rId2"/>
          <a:stretch>
            <a:fillRect/>
          </a:stretch>
        </p:blipFill>
        <p:spPr>
          <a:xfrm>
            <a:off x="285720" y="214290"/>
            <a:ext cx="8668686" cy="543562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500042"/>
            <a:ext cx="8258204" cy="5507249"/>
          </a:xfrm>
        </p:spPr>
        <p:txBody>
          <a:bodyPr>
            <a:normAutofit lnSpcReduction="10000"/>
          </a:bodyPr>
          <a:lstStyle/>
          <a:p>
            <a:r>
              <a:rPr lang="es-AR" dirty="0" smtClean="0"/>
              <a:t>El menor caudal del </a:t>
            </a:r>
            <a:r>
              <a:rPr lang="es-AR" dirty="0" smtClean="0"/>
              <a:t>Paraná </a:t>
            </a:r>
            <a:r>
              <a:rPr lang="es-AR" dirty="0" smtClean="0"/>
              <a:t>complica la generación de energía eléctrica. La central de </a:t>
            </a:r>
            <a:r>
              <a:rPr lang="es-AR" dirty="0" err="1" smtClean="0"/>
              <a:t>Yacyretá</a:t>
            </a:r>
            <a:r>
              <a:rPr lang="es-AR" dirty="0" smtClean="0"/>
              <a:t>, </a:t>
            </a:r>
            <a:r>
              <a:rPr lang="es-AR" dirty="0" smtClean="0">
                <a:hlinkClick r:id="rId2"/>
              </a:rPr>
              <a:t>compartida entre Paraguay y Argentina</a:t>
            </a:r>
            <a:r>
              <a:rPr lang="es-AR" dirty="0" smtClean="0"/>
              <a:t>, opera al 50% de su capacidad y las centrales nucleares en Zárate (85 kilómetros al norte de Buenos Aires) han tenido que contratar una draga para garantizar la disponibilidad de agua para su funcionamiento</a:t>
            </a:r>
            <a:r>
              <a:rPr lang="es-AR" dirty="0" smtClean="0"/>
              <a:t>.</a:t>
            </a:r>
          </a:p>
          <a:p>
            <a:r>
              <a:rPr lang="es-AR" dirty="0" smtClean="0"/>
              <a:t>Hay </a:t>
            </a:r>
            <a:r>
              <a:rPr lang="es-AR" dirty="0" smtClean="0"/>
              <a:t>que ser más cuidadosos con el consumo de </a:t>
            </a:r>
            <a:r>
              <a:rPr lang="es-AR" dirty="0" smtClean="0"/>
              <a:t>agua</a:t>
            </a:r>
          </a:p>
          <a:p>
            <a:r>
              <a:rPr lang="es-AR" dirty="0" smtClean="0"/>
              <a:t>Reducir </a:t>
            </a:r>
            <a:r>
              <a:rPr lang="es-AR" dirty="0" smtClean="0"/>
              <a:t>la cantidad de residuos que se </a:t>
            </a:r>
            <a:r>
              <a:rPr lang="es-AR" dirty="0" smtClean="0"/>
              <a:t>vierten ya que hay </a:t>
            </a:r>
            <a:r>
              <a:rPr lang="es-AR" dirty="0" smtClean="0"/>
              <a:t>menos agua en la que se puedan diluir los residuos y el material </a:t>
            </a:r>
            <a:r>
              <a:rPr lang="es-AR" dirty="0" smtClean="0"/>
              <a:t>orgánico.</a:t>
            </a:r>
            <a:endParaRPr lang="es-AR" dirty="0" smtClean="0"/>
          </a:p>
          <a:p>
            <a:endParaRPr lang="es-AR" dirty="0" smtClean="0"/>
          </a:p>
          <a:p>
            <a:endParaRPr lang="es-A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TotalTime>
  <Words>440</Words>
  <Application>Microsoft Office PowerPoint</Application>
  <PresentationFormat>Presentación en pantalla (4:3)</PresentationFormat>
  <Paragraphs>23</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Concourse</vt:lpstr>
      <vt:lpstr>CAUDAL ECOLÒGICO </vt:lpstr>
      <vt:lpstr>Diapositiva 2</vt:lpstr>
      <vt:lpstr>BAJANTE HISTÓRICA DEL RÍO PARANÁ</vt:lpstr>
      <vt:lpstr>Diapositiva 4</vt:lpstr>
      <vt:lpstr>Punto trifinio</vt:lpstr>
      <vt:lpstr>Diapositiva 6</vt:lpstr>
      <vt:lpstr>Causas </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CAUDAL ECOLÒGICO</dc:title>
  <dc:creator>Marta</dc:creator>
  <cp:lastModifiedBy>Marta</cp:lastModifiedBy>
  <cp:revision>4</cp:revision>
  <dcterms:created xsi:type="dcterms:W3CDTF">2021-09-16T21:33:14Z</dcterms:created>
  <dcterms:modified xsi:type="dcterms:W3CDTF">2021-09-16T22:05:47Z</dcterms:modified>
</cp:coreProperties>
</file>