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3" r:id="rId3"/>
    <p:sldId id="306" r:id="rId4"/>
    <p:sldId id="307" r:id="rId5"/>
    <p:sldId id="308" r:id="rId6"/>
    <p:sldId id="309" r:id="rId7"/>
    <p:sldId id="311" r:id="rId8"/>
    <p:sldId id="312" r:id="rId9"/>
    <p:sldId id="313" r:id="rId10"/>
    <p:sldId id="316" r:id="rId11"/>
    <p:sldId id="314" r:id="rId12"/>
    <p:sldId id="315" r:id="rId13"/>
    <p:sldId id="258" r:id="rId14"/>
    <p:sldId id="264" r:id="rId15"/>
    <p:sldId id="265" r:id="rId16"/>
    <p:sldId id="266" r:id="rId17"/>
    <p:sldId id="267" r:id="rId18"/>
    <p:sldId id="268" r:id="rId19"/>
    <p:sldId id="269" r:id="rId20"/>
    <p:sldId id="270" r:id="rId21"/>
    <p:sldId id="271" r:id="rId22"/>
    <p:sldId id="272" r:id="rId23"/>
    <p:sldId id="274" r:id="rId24"/>
    <p:sldId id="275" r:id="rId25"/>
    <p:sldId id="276" r:id="rId26"/>
    <p:sldId id="277" r:id="rId27"/>
    <p:sldId id="279" r:id="rId28"/>
    <p:sldId id="280" r:id="rId29"/>
    <p:sldId id="282" r:id="rId30"/>
    <p:sldId id="286" r:id="rId31"/>
    <p:sldId id="283"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9/25/2023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conomipedia.com/definiciones/medios-de-produccion-segun-marx.html" TargetMode="External"/><Relationship Id="rId2" Type="http://schemas.openxmlformats.org/officeDocument/2006/relationships/hyperlink" Target="https://economipedia.com/definiciones/karl-mar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conomipedia.com/definiciones/marxismo.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onomipedia.com/definiciones/socialismo.html" TargetMode="External"/><Relationship Id="rId2" Type="http://schemas.openxmlformats.org/officeDocument/2006/relationships/hyperlink" Target="https://economipedia.com/definiciones/capitalismo.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F3767AF-927E-5141-1A0B-F0C4AD22D304}"/>
              </a:ext>
            </a:extLst>
          </p:cNvPr>
          <p:cNvSpPr txBox="1"/>
          <p:nvPr/>
        </p:nvSpPr>
        <p:spPr>
          <a:xfrm>
            <a:off x="1948070" y="2322498"/>
            <a:ext cx="8295860" cy="2677656"/>
          </a:xfrm>
          <a:prstGeom prst="rect">
            <a:avLst/>
          </a:prstGeom>
          <a:noFill/>
        </p:spPr>
        <p:txBody>
          <a:bodyPr wrap="square">
            <a:spAutoFit/>
          </a:bodyPr>
          <a:lstStyle/>
          <a:p>
            <a:pPr marL="457200" indent="-457200" algn="just">
              <a:buFont typeface="Arial" panose="020B0604020202020204" pitchFamily="34" charset="0"/>
              <a:buChar char="•"/>
            </a:pPr>
            <a:r>
              <a:rPr lang="es-ES" sz="2400" b="1" dirty="0">
                <a:solidFill>
                  <a:schemeClr val="bg1"/>
                </a:solidFill>
                <a:effectLst/>
                <a:latin typeface="Arial" panose="020B0604020202020204" pitchFamily="34" charset="0"/>
                <a:ea typeface="Times New Roman" panose="02020603050405020304" pitchFamily="18" charset="0"/>
              </a:rPr>
              <a:t>Nuevos Sistemas Productivos y Relaciones de Producción. </a:t>
            </a:r>
          </a:p>
          <a:p>
            <a:pPr marL="457200" indent="-457200" algn="just">
              <a:buFont typeface="Arial" panose="020B0604020202020204" pitchFamily="34" charset="0"/>
              <a:buChar char="•"/>
            </a:pPr>
            <a:endParaRPr lang="es-ES" sz="2400" b="1" dirty="0">
              <a:solidFill>
                <a:schemeClr val="bg1"/>
              </a:solidFill>
              <a:latin typeface="Arial" panose="020B0604020202020204" pitchFamily="34" charset="0"/>
              <a:ea typeface="Times New Roman" panose="02020603050405020304" pitchFamily="18" charset="0"/>
            </a:endParaRPr>
          </a:p>
          <a:p>
            <a:pPr algn="just"/>
            <a:endParaRPr lang="es-ES" sz="2400" b="1" dirty="0">
              <a:solidFill>
                <a:schemeClr val="bg1"/>
              </a:solidFill>
              <a:effectLst/>
              <a:latin typeface="Arial" panose="020B0604020202020204" pitchFamily="34" charset="0"/>
              <a:ea typeface="Times New Roman" panose="02020603050405020304" pitchFamily="18" charset="0"/>
            </a:endParaRPr>
          </a:p>
          <a:p>
            <a:pPr marL="457200" indent="-457200" algn="just">
              <a:buFont typeface="Arial" panose="020B0604020202020204" pitchFamily="34" charset="0"/>
              <a:buChar char="•"/>
            </a:pPr>
            <a:r>
              <a:rPr lang="es-ES" sz="2400" b="1" dirty="0">
                <a:solidFill>
                  <a:schemeClr val="bg1"/>
                </a:solidFill>
                <a:effectLst/>
                <a:latin typeface="Arial" panose="020B0604020202020204" pitchFamily="34" charset="0"/>
                <a:ea typeface="Times New Roman" panose="02020603050405020304" pitchFamily="18" charset="0"/>
              </a:rPr>
              <a:t>El Programa sobre Desarrollo Sostenible y Ambiente: De la Condición de Ciudadano a la Condición de Consumidor. -</a:t>
            </a:r>
            <a:endParaRPr lang="es-AR" sz="2400" b="1" dirty="0">
              <a:solidFill>
                <a:schemeClr val="bg1"/>
              </a:solidFill>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C9386DF1-B5A3-5528-05F8-5CD34F7275C5}"/>
              </a:ext>
            </a:extLst>
          </p:cNvPr>
          <p:cNvSpPr txBox="1"/>
          <p:nvPr/>
        </p:nvSpPr>
        <p:spPr>
          <a:xfrm>
            <a:off x="2839278" y="1273072"/>
            <a:ext cx="6102626" cy="584775"/>
          </a:xfrm>
          <a:prstGeom prst="rect">
            <a:avLst/>
          </a:prstGeom>
          <a:noFill/>
        </p:spPr>
        <p:txBody>
          <a:bodyPr wrap="square">
            <a:spAutoFit/>
          </a:bodyPr>
          <a:lstStyle/>
          <a:p>
            <a:pPr algn="ctr"/>
            <a:r>
              <a:rPr lang="es-ES" sz="3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Unidad Temática  II</a:t>
            </a:r>
            <a:endParaRPr lang="es-AR"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881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C2E4FDF-C2C9-C1CC-4512-C6C867F27EDA}"/>
              </a:ext>
            </a:extLst>
          </p:cNvPr>
          <p:cNvSpPr txBox="1"/>
          <p:nvPr/>
        </p:nvSpPr>
        <p:spPr>
          <a:xfrm>
            <a:off x="530087" y="1123915"/>
            <a:ext cx="10933043" cy="4524315"/>
          </a:xfrm>
          <a:prstGeom prst="rect">
            <a:avLst/>
          </a:prstGeom>
          <a:solidFill>
            <a:schemeClr val="bg2"/>
          </a:solidFill>
        </p:spPr>
        <p:txBody>
          <a:bodyPr wrap="square">
            <a:spAutoFit/>
          </a:bodyPr>
          <a:lstStyle/>
          <a:p>
            <a:pPr algn="ctr"/>
            <a:r>
              <a:rPr lang="es-MX" sz="4000" b="1" dirty="0">
                <a:solidFill>
                  <a:schemeClr val="accent2">
                    <a:lumMod val="75000"/>
                  </a:schemeClr>
                </a:solidFill>
                <a:effectLst>
                  <a:outerShdw blurRad="38100" dist="38100" dir="2700000" algn="tl">
                    <a:srgbClr val="000000">
                      <a:alpha val="43137"/>
                    </a:srgbClr>
                  </a:outerShdw>
                </a:effectLst>
              </a:rPr>
              <a:t>¿Qué es la producción sustentable? </a:t>
            </a:r>
          </a:p>
          <a:p>
            <a:pPr algn="ctr"/>
            <a:endParaRPr lang="es-MX" sz="3200" b="1" dirty="0">
              <a:solidFill>
                <a:schemeClr val="accent2">
                  <a:lumMod val="75000"/>
                </a:schemeClr>
              </a:solidFill>
              <a:effectLst>
                <a:outerShdw blurRad="38100" dist="38100" dir="2700000" algn="tl">
                  <a:srgbClr val="000000">
                    <a:alpha val="43137"/>
                  </a:srgbClr>
                </a:outerShdw>
              </a:effectLst>
            </a:endParaRPr>
          </a:p>
          <a:p>
            <a:pPr algn="just"/>
            <a:r>
              <a:rPr lang="es-MX" sz="3600" dirty="0"/>
              <a:t>Por producción sustentable (PS) entendemos el modelo de producción de bienes y servicios que minimiza el uso de recursos naturales, la generación de materiales tóxicos, residuos y emisiones contaminantes sin poner en riesgo las necesidades de las generaciones futuras.</a:t>
            </a:r>
            <a:endParaRPr lang="es-AR" sz="3600" dirty="0"/>
          </a:p>
        </p:txBody>
      </p:sp>
    </p:spTree>
    <p:extLst>
      <p:ext uri="{BB962C8B-B14F-4D97-AF65-F5344CB8AC3E}">
        <p14:creationId xmlns:p14="http://schemas.microsoft.com/office/powerpoint/2010/main" val="213008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937D41-53A1-1A52-6A18-DAB72DA8AEBB}"/>
              </a:ext>
            </a:extLst>
          </p:cNvPr>
          <p:cNvSpPr txBox="1"/>
          <p:nvPr/>
        </p:nvSpPr>
        <p:spPr>
          <a:xfrm>
            <a:off x="291548" y="289679"/>
            <a:ext cx="11065566" cy="6278642"/>
          </a:xfrm>
          <a:prstGeom prst="rect">
            <a:avLst/>
          </a:prstGeom>
          <a:solidFill>
            <a:schemeClr val="bg2"/>
          </a:solidFill>
        </p:spPr>
        <p:txBody>
          <a:bodyPr wrap="square">
            <a:spAutoFit/>
          </a:bodyPr>
          <a:lstStyle/>
          <a:p>
            <a:r>
              <a:rPr lang="es-MX" sz="3200" dirty="0"/>
              <a:t>Este modelo de producción requiere que las actividades productivas y de servicios apliquen una estrategia de gestión ambiental que integre los enfoques preventivos y de administración eficiente de los recursos a la gestión, lo que permitirá:</a:t>
            </a:r>
          </a:p>
          <a:p>
            <a:endParaRPr lang="es-MX" sz="3200" dirty="0"/>
          </a:p>
          <a:p>
            <a:pPr>
              <a:lnSpc>
                <a:spcPct val="150000"/>
              </a:lnSpc>
            </a:pPr>
            <a:r>
              <a:rPr lang="es-MX" sz="3200" dirty="0"/>
              <a:t> Reducir los riesgos para la salud </a:t>
            </a:r>
          </a:p>
          <a:p>
            <a:pPr>
              <a:lnSpc>
                <a:spcPct val="150000"/>
              </a:lnSpc>
            </a:pPr>
            <a:r>
              <a:rPr lang="es-MX" sz="3200" dirty="0"/>
              <a:t> Reducir los impactos al ambiente </a:t>
            </a:r>
          </a:p>
          <a:p>
            <a:pPr>
              <a:lnSpc>
                <a:spcPct val="150000"/>
              </a:lnSpc>
            </a:pPr>
            <a:r>
              <a:rPr lang="es-MX" sz="3200" dirty="0"/>
              <a:t> Asegurar el cumplimiento de la normativa legal </a:t>
            </a:r>
          </a:p>
          <a:p>
            <a:pPr>
              <a:lnSpc>
                <a:spcPct val="150000"/>
              </a:lnSpc>
            </a:pPr>
            <a:r>
              <a:rPr lang="es-MX" sz="3200" dirty="0"/>
              <a:t> Aumentar la competitividad de la actividad empresarial </a:t>
            </a:r>
          </a:p>
          <a:p>
            <a:endParaRPr lang="es-AR" dirty="0"/>
          </a:p>
        </p:txBody>
      </p:sp>
    </p:spTree>
    <p:extLst>
      <p:ext uri="{BB962C8B-B14F-4D97-AF65-F5344CB8AC3E}">
        <p14:creationId xmlns:p14="http://schemas.microsoft.com/office/powerpoint/2010/main" val="63448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72C24F0-A911-8B41-6461-589EF30DDA2D}"/>
              </a:ext>
            </a:extLst>
          </p:cNvPr>
          <p:cNvSpPr txBox="1"/>
          <p:nvPr/>
        </p:nvSpPr>
        <p:spPr>
          <a:xfrm>
            <a:off x="387625" y="53084"/>
            <a:ext cx="11049001" cy="6740307"/>
          </a:xfrm>
          <a:prstGeom prst="rect">
            <a:avLst/>
          </a:prstGeom>
          <a:solidFill>
            <a:schemeClr val="bg2"/>
          </a:solidFill>
        </p:spPr>
        <p:txBody>
          <a:bodyPr wrap="square">
            <a:spAutoFit/>
          </a:bodyPr>
          <a:lstStyle/>
          <a:p>
            <a:r>
              <a:rPr lang="es-MX" sz="2400" dirty="0"/>
              <a:t>La experiencia internacional muestra que estas metodologías, al mejorar la eficiencia (optimización) en el uso de las materias primas e insumos (incluyendo agua y energía), producen mejoras importantes en la reducción de los costos productivos además de introducir ventajas en la competitividad de las empresas. Desde la política ambiental nacional, la promoción de la producción sustentable es una herramienta clave que permite hacer énfasis sobre:</a:t>
            </a:r>
          </a:p>
          <a:p>
            <a:endParaRPr lang="es-MX" sz="2400" dirty="0"/>
          </a:p>
          <a:p>
            <a:r>
              <a:rPr lang="es-MX" sz="2400" dirty="0"/>
              <a:t>  Los aspectos ambientales y sociales del desarrollo productivo,</a:t>
            </a:r>
          </a:p>
          <a:p>
            <a:endParaRPr lang="es-MX" sz="2400" dirty="0"/>
          </a:p>
          <a:p>
            <a:r>
              <a:rPr lang="es-MX" sz="2400" dirty="0"/>
              <a:t> La prevención sobre los impactos ambientales que los objetivos de desarrollo pueden tener sobre el ambiente,</a:t>
            </a:r>
          </a:p>
          <a:p>
            <a:endParaRPr lang="es-MX" sz="2400" dirty="0"/>
          </a:p>
          <a:p>
            <a:r>
              <a:rPr lang="es-MX" sz="2400" dirty="0"/>
              <a:t> La promoción de la sustentabilidad, permitiendo armonizar las necesidades de expansión económica y el crecimiento productivo con la preservación de los recursos ambientales y el bienestar social. La noción de Desarrollo implica un desenvolvimiento de las fuerzas productivas orientado hacia un mejor nivel de vida para la sociedad en su conjunto.</a:t>
            </a:r>
            <a:endParaRPr lang="es-AR" sz="2400" dirty="0"/>
          </a:p>
        </p:txBody>
      </p:sp>
    </p:spTree>
    <p:extLst>
      <p:ext uri="{BB962C8B-B14F-4D97-AF65-F5344CB8AC3E}">
        <p14:creationId xmlns:p14="http://schemas.microsoft.com/office/powerpoint/2010/main" val="34277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D309351-7502-3EF7-4497-C55B8E0A95C4}"/>
              </a:ext>
            </a:extLst>
          </p:cNvPr>
          <p:cNvPicPr>
            <a:picLocks noChangeAspect="1"/>
          </p:cNvPicPr>
          <p:nvPr/>
        </p:nvPicPr>
        <p:blipFill rotWithShape="1">
          <a:blip r:embed="rId2"/>
          <a:srcRect l="44674" t="27622" r="20435" b="22885"/>
          <a:stretch/>
        </p:blipFill>
        <p:spPr>
          <a:xfrm>
            <a:off x="901149" y="210828"/>
            <a:ext cx="9753600" cy="6436343"/>
          </a:xfrm>
          <a:prstGeom prst="rect">
            <a:avLst/>
          </a:prstGeom>
        </p:spPr>
      </p:pic>
    </p:spTree>
    <p:extLst>
      <p:ext uri="{BB962C8B-B14F-4D97-AF65-F5344CB8AC3E}">
        <p14:creationId xmlns:p14="http://schemas.microsoft.com/office/powerpoint/2010/main" val="243033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6337BF4-B7B6-436C-42F3-7FACDAC2F70F}"/>
              </a:ext>
            </a:extLst>
          </p:cNvPr>
          <p:cNvSpPr txBox="1"/>
          <p:nvPr/>
        </p:nvSpPr>
        <p:spPr>
          <a:xfrm>
            <a:off x="490330" y="3429000"/>
            <a:ext cx="10760765" cy="2246769"/>
          </a:xfrm>
          <a:prstGeom prst="rect">
            <a:avLst/>
          </a:prstGeom>
          <a:solidFill>
            <a:schemeClr val="bg2"/>
          </a:solidFill>
        </p:spPr>
        <p:txBody>
          <a:bodyPr wrap="square">
            <a:spAutoFit/>
          </a:bodyPr>
          <a:lstStyle/>
          <a:p>
            <a:r>
              <a:rPr lang="es-MX" sz="2800" i="1" dirty="0">
                <a:solidFill>
                  <a:schemeClr val="accent2">
                    <a:lumMod val="75000"/>
                  </a:schemeClr>
                </a:solidFill>
              </a:rPr>
              <a:t>La producción sustentable se orienta a mejorar productos y/o procesos de producción para reducir el consumo de recursos, el uso de materiales peligrosos y la generación de residuos y contaminantes en el abastecimiento de productos. </a:t>
            </a:r>
          </a:p>
          <a:p>
            <a:pPr algn="r"/>
            <a:r>
              <a:rPr lang="es-MX" sz="2800" dirty="0">
                <a:solidFill>
                  <a:schemeClr val="accent2">
                    <a:lumMod val="75000"/>
                  </a:schemeClr>
                </a:solidFill>
              </a:rPr>
              <a:t>(PNUMA) </a:t>
            </a:r>
            <a:endParaRPr lang="es-AR" sz="2800" dirty="0">
              <a:solidFill>
                <a:schemeClr val="accent2">
                  <a:lumMod val="75000"/>
                </a:schemeClr>
              </a:solidFill>
            </a:endParaRPr>
          </a:p>
        </p:txBody>
      </p:sp>
      <p:sp>
        <p:nvSpPr>
          <p:cNvPr id="2" name="CuadroTexto 1">
            <a:extLst>
              <a:ext uri="{FF2B5EF4-FFF2-40B4-BE49-F238E27FC236}">
                <a16:creationId xmlns:a16="http://schemas.microsoft.com/office/drawing/2014/main" id="{37D436CF-025A-79CE-1EF2-64A473525E6D}"/>
              </a:ext>
            </a:extLst>
          </p:cNvPr>
          <p:cNvSpPr txBox="1"/>
          <p:nvPr/>
        </p:nvSpPr>
        <p:spPr>
          <a:xfrm>
            <a:off x="490331" y="1368588"/>
            <a:ext cx="10760764" cy="2062103"/>
          </a:xfrm>
          <a:prstGeom prst="rect">
            <a:avLst/>
          </a:prstGeom>
          <a:solidFill>
            <a:schemeClr val="bg2"/>
          </a:solidFill>
        </p:spPr>
        <p:txBody>
          <a:bodyPr wrap="square">
            <a:spAutoFit/>
          </a:bodyPr>
          <a:lstStyle/>
          <a:p>
            <a:pPr algn="ctr"/>
            <a:r>
              <a:rPr lang="es-MX" sz="3200" b="1" dirty="0">
                <a:solidFill>
                  <a:schemeClr val="accent2">
                    <a:lumMod val="75000"/>
                  </a:schemeClr>
                </a:solidFill>
                <a:effectLst>
                  <a:outerShdw blurRad="38100" dist="38100" dir="2700000" algn="tl">
                    <a:srgbClr val="000000">
                      <a:alpha val="43137"/>
                    </a:srgbClr>
                  </a:outerShdw>
                </a:effectLst>
              </a:rPr>
              <a:t>¿Cuáles son los abordajes posibles para una producción sustentable?</a:t>
            </a:r>
          </a:p>
          <a:p>
            <a:pPr algn="ctr"/>
            <a:endParaRPr lang="es-MX" sz="3200" b="1" dirty="0">
              <a:solidFill>
                <a:schemeClr val="accent2">
                  <a:lumMod val="75000"/>
                </a:schemeClr>
              </a:solidFill>
              <a:effectLst>
                <a:outerShdw blurRad="38100" dist="38100" dir="2700000" algn="tl">
                  <a:srgbClr val="000000">
                    <a:alpha val="43137"/>
                  </a:srgbClr>
                </a:outerShdw>
              </a:effectLst>
            </a:endParaRPr>
          </a:p>
          <a:p>
            <a:pPr algn="ctr"/>
            <a:endParaRPr lang="es-AR" sz="32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95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4C77FDD-DF46-C4A0-3622-04C56D418A9E}"/>
              </a:ext>
            </a:extLst>
          </p:cNvPr>
          <p:cNvSpPr txBox="1"/>
          <p:nvPr/>
        </p:nvSpPr>
        <p:spPr>
          <a:xfrm>
            <a:off x="477080" y="870824"/>
            <a:ext cx="11463130" cy="1569660"/>
          </a:xfrm>
          <a:prstGeom prst="rect">
            <a:avLst/>
          </a:prstGeom>
          <a:solidFill>
            <a:schemeClr val="bg2"/>
          </a:solidFill>
        </p:spPr>
        <p:txBody>
          <a:bodyPr wrap="square">
            <a:spAutoFit/>
          </a:bodyPr>
          <a:lstStyle/>
          <a:p>
            <a:r>
              <a:rPr lang="es-MX" sz="2400" dirty="0"/>
              <a:t>Para la puesta en práctica de esta estrategia, importa el abordaje de diversos –pero convergentes- aspectos de la gestión ambiental y productiva de las empresas. </a:t>
            </a:r>
          </a:p>
          <a:p>
            <a:r>
              <a:rPr lang="es-MX" sz="2400" dirty="0"/>
              <a:t>Entre los abordajes posibles se destacan:</a:t>
            </a:r>
            <a:endParaRPr lang="es-AR" sz="2400" dirty="0"/>
          </a:p>
        </p:txBody>
      </p:sp>
      <p:pic>
        <p:nvPicPr>
          <p:cNvPr id="7" name="Imagen 6">
            <a:extLst>
              <a:ext uri="{FF2B5EF4-FFF2-40B4-BE49-F238E27FC236}">
                <a16:creationId xmlns:a16="http://schemas.microsoft.com/office/drawing/2014/main" id="{7021D02D-EA20-F8BD-0F54-322093271795}"/>
              </a:ext>
            </a:extLst>
          </p:cNvPr>
          <p:cNvPicPr>
            <a:picLocks noChangeAspect="1"/>
          </p:cNvPicPr>
          <p:nvPr/>
        </p:nvPicPr>
        <p:blipFill rotWithShape="1">
          <a:blip r:embed="rId2"/>
          <a:srcRect l="44131" t="56429" r="13477" b="15538"/>
          <a:stretch/>
        </p:blipFill>
        <p:spPr>
          <a:xfrm>
            <a:off x="781878" y="2409857"/>
            <a:ext cx="10760765" cy="3222317"/>
          </a:xfrm>
          <a:prstGeom prst="rect">
            <a:avLst/>
          </a:prstGeom>
        </p:spPr>
      </p:pic>
    </p:spTree>
    <p:extLst>
      <p:ext uri="{BB962C8B-B14F-4D97-AF65-F5344CB8AC3E}">
        <p14:creationId xmlns:p14="http://schemas.microsoft.com/office/powerpoint/2010/main" val="326325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2368451-C657-024D-00DD-3F5F12F9C913}"/>
              </a:ext>
            </a:extLst>
          </p:cNvPr>
          <p:cNvSpPr txBox="1"/>
          <p:nvPr/>
        </p:nvSpPr>
        <p:spPr>
          <a:xfrm>
            <a:off x="536713" y="1379596"/>
            <a:ext cx="11118574" cy="3785652"/>
          </a:xfrm>
          <a:prstGeom prst="rect">
            <a:avLst/>
          </a:prstGeom>
          <a:solidFill>
            <a:schemeClr val="bg2"/>
          </a:solidFill>
        </p:spPr>
        <p:txBody>
          <a:bodyPr wrap="square">
            <a:spAutoFit/>
          </a:bodyPr>
          <a:lstStyle/>
          <a:p>
            <a:pPr algn="ctr"/>
            <a:r>
              <a:rPr lang="es-MX" sz="2400" b="1" dirty="0">
                <a:solidFill>
                  <a:schemeClr val="accent2">
                    <a:lumMod val="75000"/>
                  </a:schemeClr>
                </a:solidFill>
                <a:effectLst>
                  <a:outerShdw blurRad="38100" dist="38100" dir="2700000" algn="tl">
                    <a:srgbClr val="000000">
                      <a:alpha val="43137"/>
                    </a:srgbClr>
                  </a:outerShdw>
                </a:effectLst>
              </a:rPr>
              <a:t>¿Por qué el uso eficiente de los recursos? </a:t>
            </a:r>
          </a:p>
          <a:p>
            <a:pPr algn="ctr"/>
            <a:endParaRPr lang="es-MX" sz="2400" b="1" dirty="0">
              <a:solidFill>
                <a:schemeClr val="accent2">
                  <a:lumMod val="75000"/>
                </a:schemeClr>
              </a:solidFill>
              <a:effectLst>
                <a:outerShdw blurRad="38100" dist="38100" dir="2700000" algn="tl">
                  <a:srgbClr val="000000">
                    <a:alpha val="43137"/>
                  </a:srgbClr>
                </a:outerShdw>
              </a:effectLst>
            </a:endParaRPr>
          </a:p>
          <a:p>
            <a:r>
              <a:rPr lang="es-MX" sz="2400" dirty="0"/>
              <a:t>Si bien en cualquier actividad industrial o de servicios, importa la adecuada gestión de todos los recursos que se disponen (materiales, humanos, económicos, materias primas e insumos), aquí nos referimos especialmente al uso eficiente del agua y la energía. Observándose una creciente demanda mundial por estos últimos, la estrategia con consenso a nivel global consiste en integrar la gestión de los mismos, tanto a nivel particular como social, siendo conscientes que el agua y la energía se encuentran mutuamente relacionados y condicionados.</a:t>
            </a:r>
            <a:endParaRPr lang="es-AR" sz="2400" dirty="0"/>
          </a:p>
        </p:txBody>
      </p:sp>
    </p:spTree>
    <p:extLst>
      <p:ext uri="{BB962C8B-B14F-4D97-AF65-F5344CB8AC3E}">
        <p14:creationId xmlns:p14="http://schemas.microsoft.com/office/powerpoint/2010/main" val="62038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52FB1E-A5FE-C53E-D4AE-A6F5490BD7F1}"/>
              </a:ext>
            </a:extLst>
          </p:cNvPr>
          <p:cNvPicPr>
            <a:picLocks noChangeAspect="1"/>
          </p:cNvPicPr>
          <p:nvPr/>
        </p:nvPicPr>
        <p:blipFill rotWithShape="1">
          <a:blip r:embed="rId2"/>
          <a:srcRect l="45435" t="37482" r="19131" b="19792"/>
          <a:stretch/>
        </p:blipFill>
        <p:spPr>
          <a:xfrm>
            <a:off x="132520" y="1189403"/>
            <a:ext cx="5367131" cy="4639574"/>
          </a:xfrm>
          <a:prstGeom prst="rect">
            <a:avLst/>
          </a:prstGeom>
        </p:spPr>
      </p:pic>
      <p:sp>
        <p:nvSpPr>
          <p:cNvPr id="6" name="CuadroTexto 5">
            <a:extLst>
              <a:ext uri="{FF2B5EF4-FFF2-40B4-BE49-F238E27FC236}">
                <a16:creationId xmlns:a16="http://schemas.microsoft.com/office/drawing/2014/main" id="{DEA61D87-2442-1F9A-E862-27AC561443C4}"/>
              </a:ext>
            </a:extLst>
          </p:cNvPr>
          <p:cNvSpPr txBox="1"/>
          <p:nvPr/>
        </p:nvSpPr>
        <p:spPr>
          <a:xfrm>
            <a:off x="5499652" y="125059"/>
            <a:ext cx="6692348" cy="6370975"/>
          </a:xfrm>
          <a:prstGeom prst="rect">
            <a:avLst/>
          </a:prstGeom>
          <a:solidFill>
            <a:schemeClr val="accent1">
              <a:lumMod val="40000"/>
              <a:lumOff val="60000"/>
            </a:schemeClr>
          </a:solidFill>
        </p:spPr>
        <p:txBody>
          <a:bodyPr wrap="square">
            <a:spAutoFit/>
          </a:bodyPr>
          <a:lstStyle/>
          <a:p>
            <a:r>
              <a:rPr lang="es-MX" sz="2400" dirty="0"/>
              <a:t>La energía es necesaria para extraer el agua, transportarla, distribuirla, desalarla, reutilizarla y depurarla, entre otras actividades. Al mismo tiempo también se necesita agua para generar electricidad (centrales hidroeléctricas), para refrigerar equipos, en las diversas industrias y sectores (por ej. el agropecuario, químico, alimentario e industrias varias) y fundamentalmente para el consumo humano y animal. Se invita así a realizar un abordaje integral del problema. Conforme a lo señalado y en especial desde la perspectiva particular de las actividades productivas y de servicio, importan los aspectos vinculados a la gestión ambiental de estos recursos así como los costos productivos vinculados a su consumo.</a:t>
            </a:r>
            <a:endParaRPr lang="es-AR" sz="2400" dirty="0"/>
          </a:p>
        </p:txBody>
      </p:sp>
    </p:spTree>
    <p:extLst>
      <p:ext uri="{BB962C8B-B14F-4D97-AF65-F5344CB8AC3E}">
        <p14:creationId xmlns:p14="http://schemas.microsoft.com/office/powerpoint/2010/main" val="65840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5E74926-CED1-8E8B-5F2B-FDD2815ED687}"/>
              </a:ext>
            </a:extLst>
          </p:cNvPr>
          <p:cNvSpPr txBox="1"/>
          <p:nvPr/>
        </p:nvSpPr>
        <p:spPr>
          <a:xfrm>
            <a:off x="636106" y="739603"/>
            <a:ext cx="10628242" cy="5016758"/>
          </a:xfrm>
          <a:prstGeom prst="rect">
            <a:avLst/>
          </a:prstGeom>
          <a:solidFill>
            <a:schemeClr val="accent1">
              <a:lumMod val="40000"/>
              <a:lumOff val="60000"/>
            </a:schemeClr>
          </a:solidFill>
        </p:spPr>
        <p:txBody>
          <a:bodyPr wrap="square">
            <a:spAutoFit/>
          </a:bodyPr>
          <a:lstStyle/>
          <a:p>
            <a:r>
              <a:rPr lang="es-MX" sz="3200" dirty="0"/>
              <a:t>Criterios metodológicos y prioridades en PS </a:t>
            </a:r>
          </a:p>
          <a:p>
            <a:endParaRPr lang="es-MX" sz="3200" dirty="0"/>
          </a:p>
          <a:p>
            <a:r>
              <a:rPr lang="es-MX" sz="3200" dirty="0"/>
              <a:t>Una mirada a las opciones disponibles para la prevención de los impactos ambientales producidos por las actividades productivas y de servicios nos permite observar diversos abordajes posibles; los cuales se enfocan tanto sobre aquellos aspectos que hacen a la sustancia de los procesos (materias primas, equipos y actividades), como sobre los productos o residuos resultados de dichos procesos. </a:t>
            </a:r>
            <a:endParaRPr lang="es-AR" sz="3200" dirty="0"/>
          </a:p>
        </p:txBody>
      </p:sp>
    </p:spTree>
    <p:extLst>
      <p:ext uri="{BB962C8B-B14F-4D97-AF65-F5344CB8AC3E}">
        <p14:creationId xmlns:p14="http://schemas.microsoft.com/office/powerpoint/2010/main" val="318613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C2A9FF2-9850-6AFF-7255-F5365EAD136D}"/>
              </a:ext>
            </a:extLst>
          </p:cNvPr>
          <p:cNvPicPr>
            <a:picLocks noChangeAspect="1"/>
          </p:cNvPicPr>
          <p:nvPr/>
        </p:nvPicPr>
        <p:blipFill rotWithShape="1">
          <a:blip r:embed="rId2"/>
          <a:srcRect l="41848" t="28782" r="15869" b="17086"/>
          <a:stretch/>
        </p:blipFill>
        <p:spPr>
          <a:xfrm>
            <a:off x="768625" y="380564"/>
            <a:ext cx="8666921" cy="6238399"/>
          </a:xfrm>
          <a:prstGeom prst="rect">
            <a:avLst/>
          </a:prstGeom>
        </p:spPr>
      </p:pic>
    </p:spTree>
    <p:extLst>
      <p:ext uri="{BB962C8B-B14F-4D97-AF65-F5344CB8AC3E}">
        <p14:creationId xmlns:p14="http://schemas.microsoft.com/office/powerpoint/2010/main" val="46706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B80C81F-7238-1AE4-4C44-88E6D58AE159}"/>
              </a:ext>
            </a:extLst>
          </p:cNvPr>
          <p:cNvSpPr txBox="1"/>
          <p:nvPr/>
        </p:nvSpPr>
        <p:spPr>
          <a:xfrm>
            <a:off x="410817" y="782121"/>
            <a:ext cx="10641496" cy="5293757"/>
          </a:xfrm>
          <a:prstGeom prst="rect">
            <a:avLst/>
          </a:prstGeom>
          <a:solidFill>
            <a:schemeClr val="bg2"/>
          </a:solidFill>
        </p:spPr>
        <p:txBody>
          <a:bodyPr wrap="square">
            <a:spAutoFit/>
          </a:bodyPr>
          <a:lstStyle/>
          <a:p>
            <a:pPr algn="l"/>
            <a:br>
              <a:rPr lang="es-MX" b="0" i="0" dirty="0">
                <a:solidFill>
                  <a:srgbClr val="39464E"/>
                </a:solidFill>
                <a:effectLst/>
                <a:latin typeface="Open Sans" panose="020B0606030504020204" pitchFamily="34" charset="0"/>
              </a:rPr>
            </a:br>
            <a:r>
              <a:rPr lang="es-MX" sz="3200" b="0" i="0" dirty="0">
                <a:solidFill>
                  <a:srgbClr val="39464E"/>
                </a:solidFill>
                <a:effectLst/>
                <a:latin typeface="Open Sans" panose="020B0606030504020204" pitchFamily="34" charset="0"/>
              </a:rPr>
              <a:t>La demanda de productos nunca es la misma y puede variar según factores tan impredecibles como la moda. Por eso, existen diferentes </a:t>
            </a:r>
            <a:r>
              <a:rPr lang="es-MX" sz="3200" b="1" i="0" dirty="0">
                <a:solidFill>
                  <a:srgbClr val="39464E"/>
                </a:solidFill>
                <a:effectLst/>
                <a:latin typeface="Open Sans" panose="020B0606030504020204" pitchFamily="34" charset="0"/>
              </a:rPr>
              <a:t>tipos de sistemas de producción.</a:t>
            </a:r>
            <a:r>
              <a:rPr lang="es-MX" sz="3200" b="0" i="0" dirty="0">
                <a:solidFill>
                  <a:srgbClr val="39464E"/>
                </a:solidFill>
                <a:effectLst/>
                <a:latin typeface="Open Sans" panose="020B0606030504020204" pitchFamily="34" charset="0"/>
              </a:rPr>
              <a:t> </a:t>
            </a:r>
          </a:p>
          <a:p>
            <a:pPr algn="l"/>
            <a:r>
              <a:rPr lang="es-MX" sz="3200" b="0" i="0" dirty="0">
                <a:solidFill>
                  <a:srgbClr val="39464E"/>
                </a:solidFill>
                <a:effectLst/>
                <a:latin typeface="Open Sans" panose="020B0606030504020204" pitchFamily="34" charset="0"/>
              </a:rPr>
              <a:t>Como sabes, cada proceso de producción responde a una necesidad distinta, pues no es igual trabajar para un solo proyecto que tener que producir continuamente un artículo. Afortunadamente, para cada caso existe un sistema de producción con características propias. </a:t>
            </a:r>
          </a:p>
        </p:txBody>
      </p:sp>
    </p:spTree>
    <p:extLst>
      <p:ext uri="{BB962C8B-B14F-4D97-AF65-F5344CB8AC3E}">
        <p14:creationId xmlns:p14="http://schemas.microsoft.com/office/powerpoint/2010/main" val="342312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5C02F9E-7848-75FD-8ECD-4917E458D2FA}"/>
              </a:ext>
            </a:extLst>
          </p:cNvPr>
          <p:cNvSpPr txBox="1"/>
          <p:nvPr/>
        </p:nvSpPr>
        <p:spPr>
          <a:xfrm>
            <a:off x="145774" y="507548"/>
            <a:ext cx="11476383" cy="4893647"/>
          </a:xfrm>
          <a:prstGeom prst="rect">
            <a:avLst/>
          </a:prstGeom>
          <a:solidFill>
            <a:schemeClr val="accent1">
              <a:lumMod val="20000"/>
              <a:lumOff val="80000"/>
            </a:schemeClr>
          </a:solidFill>
        </p:spPr>
        <p:txBody>
          <a:bodyPr wrap="square">
            <a:spAutoFit/>
          </a:bodyPr>
          <a:lstStyle/>
          <a:p>
            <a:r>
              <a:rPr lang="es-MX" sz="2400" dirty="0"/>
              <a:t> Las opciones en </a:t>
            </a:r>
            <a:r>
              <a:rPr lang="es-MX" sz="2400" dirty="0">
                <a:solidFill>
                  <a:srgbClr val="FF3300"/>
                </a:solidFill>
              </a:rPr>
              <a:t>color naranja </a:t>
            </a:r>
            <a:r>
              <a:rPr lang="es-MX" sz="2400" dirty="0"/>
              <a:t>implican un abordaje reactivo, trabaja sobre los problemas ya instalados -sobre los efectos-. Estas opciones, si bien en uso, no son las más aconsejables ya que resultan de difícil y costosa aplicación al momento de querer controlar los impactos devenidos por los residuos, efluentes y emisiones generadas. Es particularmente sobre este abordaje donde se montan las estructuras de comando y control desde la esfera gubernamental.</a:t>
            </a:r>
          </a:p>
          <a:p>
            <a:endParaRPr lang="es-MX" sz="2400" dirty="0"/>
          </a:p>
          <a:p>
            <a:endParaRPr lang="es-MX" sz="2400" dirty="0"/>
          </a:p>
          <a:p>
            <a:r>
              <a:rPr lang="es-MX" sz="2400" dirty="0"/>
              <a:t>  Las opciones </a:t>
            </a:r>
            <a:r>
              <a:rPr lang="es-MX" sz="2400" dirty="0">
                <a:solidFill>
                  <a:schemeClr val="accent2">
                    <a:lumMod val="75000"/>
                  </a:schemeClr>
                </a:solidFill>
              </a:rPr>
              <a:t>en color verde </a:t>
            </a:r>
            <a:r>
              <a:rPr lang="es-MX" sz="2400" dirty="0"/>
              <a:t>son aquellas que implican un abordaje preventivo sobre elementos que participan en el proceso o sobre el proceso mismo. Esto es implican el desarrollo de una actitud proactiva; al trabajar sobre las causas necesariamente se requiere planificar nuestras acciones y es sobre esto último sobre lo que vamos a trabajar en este curso.</a:t>
            </a:r>
            <a:endParaRPr lang="es-AR" sz="2400" dirty="0"/>
          </a:p>
        </p:txBody>
      </p:sp>
    </p:spTree>
    <p:extLst>
      <p:ext uri="{BB962C8B-B14F-4D97-AF65-F5344CB8AC3E}">
        <p14:creationId xmlns:p14="http://schemas.microsoft.com/office/powerpoint/2010/main" val="283211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57CB8F2-3B04-0DC2-2204-8ADFBA7BE93E}"/>
              </a:ext>
            </a:extLst>
          </p:cNvPr>
          <p:cNvPicPr>
            <a:picLocks noChangeAspect="1"/>
          </p:cNvPicPr>
          <p:nvPr/>
        </p:nvPicPr>
        <p:blipFill rotWithShape="1">
          <a:blip r:embed="rId2"/>
          <a:srcRect l="36956" t="25495" r="12826" b="11478"/>
          <a:stretch/>
        </p:blipFill>
        <p:spPr>
          <a:xfrm>
            <a:off x="742122" y="337715"/>
            <a:ext cx="9356034" cy="6368099"/>
          </a:xfrm>
          <a:prstGeom prst="rect">
            <a:avLst/>
          </a:prstGeom>
        </p:spPr>
      </p:pic>
    </p:spTree>
    <p:extLst>
      <p:ext uri="{BB962C8B-B14F-4D97-AF65-F5344CB8AC3E}">
        <p14:creationId xmlns:p14="http://schemas.microsoft.com/office/powerpoint/2010/main" val="230528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F9E15F1-1700-B380-AA89-58AF1F5B033D}"/>
              </a:ext>
            </a:extLst>
          </p:cNvPr>
          <p:cNvSpPr txBox="1"/>
          <p:nvPr/>
        </p:nvSpPr>
        <p:spPr>
          <a:xfrm>
            <a:off x="622852" y="1610932"/>
            <a:ext cx="10469217" cy="4247317"/>
          </a:xfrm>
          <a:prstGeom prst="rect">
            <a:avLst/>
          </a:prstGeom>
          <a:solidFill>
            <a:schemeClr val="accent2">
              <a:lumMod val="75000"/>
            </a:schemeClr>
          </a:solidFill>
        </p:spPr>
        <p:txBody>
          <a:bodyPr wrap="square">
            <a:spAutoFit/>
          </a:bodyPr>
          <a:lstStyle/>
          <a:p>
            <a:pPr algn="ctr"/>
            <a:endParaRPr lang="es-MX" sz="5400" b="1" dirty="0">
              <a:solidFill>
                <a:schemeClr val="bg1"/>
              </a:solidFill>
              <a:effectLst>
                <a:outerShdw blurRad="38100" dist="38100" dir="2700000" algn="tl">
                  <a:srgbClr val="000000">
                    <a:alpha val="43137"/>
                  </a:srgbClr>
                </a:outerShdw>
              </a:effectLst>
            </a:endParaRPr>
          </a:p>
          <a:p>
            <a:pPr algn="ctr"/>
            <a:r>
              <a:rPr lang="es-MX" sz="5400" b="1" dirty="0">
                <a:solidFill>
                  <a:schemeClr val="bg1"/>
                </a:solidFill>
                <a:effectLst>
                  <a:outerShdw blurRad="38100" dist="38100" dir="2700000" algn="tl">
                    <a:srgbClr val="000000">
                      <a:alpha val="43137"/>
                    </a:srgbClr>
                  </a:outerShdw>
                </a:effectLst>
              </a:rPr>
              <a:t>Los Programas de Producción Sustentable</a:t>
            </a:r>
          </a:p>
          <a:p>
            <a:pPr algn="ctr"/>
            <a:endParaRPr lang="es-AR" sz="5400" b="1" dirty="0">
              <a:solidFill>
                <a:schemeClr val="bg1"/>
              </a:solidFill>
              <a:effectLst>
                <a:outerShdw blurRad="38100" dist="38100" dir="2700000" algn="tl">
                  <a:srgbClr val="000000">
                    <a:alpha val="43137"/>
                  </a:srgbClr>
                </a:outerShdw>
              </a:effectLst>
            </a:endParaRPr>
          </a:p>
          <a:p>
            <a:pPr algn="ctr"/>
            <a:endParaRPr lang="es-AR"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25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5A1B822-999A-88A0-72C9-59702A97276E}"/>
              </a:ext>
            </a:extLst>
          </p:cNvPr>
          <p:cNvSpPr txBox="1"/>
          <p:nvPr/>
        </p:nvSpPr>
        <p:spPr>
          <a:xfrm>
            <a:off x="410817" y="366623"/>
            <a:ext cx="10641496" cy="6124754"/>
          </a:xfrm>
          <a:prstGeom prst="rect">
            <a:avLst/>
          </a:prstGeom>
          <a:solidFill>
            <a:schemeClr val="accent1">
              <a:lumMod val="20000"/>
              <a:lumOff val="80000"/>
            </a:schemeClr>
          </a:solidFill>
        </p:spPr>
        <p:txBody>
          <a:bodyPr wrap="square">
            <a:spAutoFit/>
          </a:bodyPr>
          <a:lstStyle/>
          <a:p>
            <a:r>
              <a:rPr lang="es-MX" sz="2800" dirty="0"/>
              <a:t>Implementar un programa de producción sustentable (PS) en una empresa supone la planificación, programación y ejecución de un conjunto de tareas que deberán desarrollarse de manera sistemática y ordenada. </a:t>
            </a:r>
          </a:p>
          <a:p>
            <a:r>
              <a:rPr lang="es-MX" sz="2800" dirty="0"/>
              <a:t>Así constituye una herramienta que fortalece la gestión global de la empresa y debe estar reflejada en un documento en el que se declaren los objetivos relacionados con la producción sustentable especificando las metas, actividades, tiempos y recursos a ser empleados en la consecución de dichos objetivos. </a:t>
            </a:r>
          </a:p>
          <a:p>
            <a:r>
              <a:rPr lang="es-MX" sz="2800" dirty="0"/>
              <a:t>El programa de producción sustentable puede implementarse a través de proyectos, en acuerdo con la estrategia general adoptada por la empresa y que involucran la aplicación de una metodología orientada a mejorar la eficiencia en los procesos y en la gestión de los recursos.</a:t>
            </a:r>
            <a:endParaRPr lang="es-AR" sz="2800" dirty="0"/>
          </a:p>
        </p:txBody>
      </p:sp>
    </p:spTree>
    <p:extLst>
      <p:ext uri="{BB962C8B-B14F-4D97-AF65-F5344CB8AC3E}">
        <p14:creationId xmlns:p14="http://schemas.microsoft.com/office/powerpoint/2010/main" val="211776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C472551-7E8D-4127-D21F-5ED169D966B1}"/>
              </a:ext>
            </a:extLst>
          </p:cNvPr>
          <p:cNvSpPr txBox="1"/>
          <p:nvPr/>
        </p:nvSpPr>
        <p:spPr>
          <a:xfrm>
            <a:off x="265044" y="306961"/>
            <a:ext cx="10508974" cy="1200329"/>
          </a:xfrm>
          <a:prstGeom prst="rect">
            <a:avLst/>
          </a:prstGeom>
          <a:solidFill>
            <a:schemeClr val="accent1">
              <a:lumMod val="20000"/>
              <a:lumOff val="80000"/>
            </a:schemeClr>
          </a:solidFill>
        </p:spPr>
        <p:txBody>
          <a:bodyPr wrap="square">
            <a:spAutoFit/>
          </a:bodyPr>
          <a:lstStyle/>
          <a:p>
            <a:r>
              <a:rPr lang="es-MX" sz="2400" dirty="0"/>
              <a:t>La metodología para llevar adelante un programa de PS, se desarrolla a partir de un conjunto general de actividades que secuenciaremos en 4 etapas:</a:t>
            </a:r>
            <a:endParaRPr lang="es-AR" sz="2400" dirty="0"/>
          </a:p>
        </p:txBody>
      </p:sp>
      <p:pic>
        <p:nvPicPr>
          <p:cNvPr id="7" name="Imagen 6">
            <a:extLst>
              <a:ext uri="{FF2B5EF4-FFF2-40B4-BE49-F238E27FC236}">
                <a16:creationId xmlns:a16="http://schemas.microsoft.com/office/drawing/2014/main" id="{ECDA5740-0996-9032-0EA6-84A7EFD425A7}"/>
              </a:ext>
            </a:extLst>
          </p:cNvPr>
          <p:cNvPicPr>
            <a:picLocks noChangeAspect="1"/>
          </p:cNvPicPr>
          <p:nvPr/>
        </p:nvPicPr>
        <p:blipFill rotWithShape="1">
          <a:blip r:embed="rId2"/>
          <a:srcRect l="37609" t="24142" r="15870" b="16699"/>
          <a:stretch/>
        </p:blipFill>
        <p:spPr>
          <a:xfrm>
            <a:off x="1417982" y="1149481"/>
            <a:ext cx="8666920" cy="5499652"/>
          </a:xfrm>
          <a:prstGeom prst="rect">
            <a:avLst/>
          </a:prstGeom>
          <a:ln w="38100">
            <a:solidFill>
              <a:srgbClr val="00B0F0"/>
            </a:solidFill>
          </a:ln>
        </p:spPr>
      </p:pic>
    </p:spTree>
    <p:extLst>
      <p:ext uri="{BB962C8B-B14F-4D97-AF65-F5344CB8AC3E}">
        <p14:creationId xmlns:p14="http://schemas.microsoft.com/office/powerpoint/2010/main" val="341177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599340-5E2E-2635-8880-C9EF5E56BA19}"/>
              </a:ext>
            </a:extLst>
          </p:cNvPr>
          <p:cNvSpPr txBox="1"/>
          <p:nvPr/>
        </p:nvSpPr>
        <p:spPr>
          <a:xfrm>
            <a:off x="384313" y="192088"/>
            <a:ext cx="10853529" cy="6247864"/>
          </a:xfrm>
          <a:prstGeom prst="rect">
            <a:avLst/>
          </a:prstGeom>
          <a:solidFill>
            <a:schemeClr val="accent1">
              <a:lumMod val="20000"/>
              <a:lumOff val="80000"/>
            </a:schemeClr>
          </a:solidFill>
        </p:spPr>
        <p:txBody>
          <a:bodyPr wrap="square">
            <a:spAutoFit/>
          </a:bodyPr>
          <a:lstStyle/>
          <a:p>
            <a:r>
              <a:rPr lang="es-MX" sz="2000" dirty="0"/>
              <a:t>Etapas para la aplicación de un programa 9 de producción sustentable: </a:t>
            </a:r>
          </a:p>
          <a:p>
            <a:endParaRPr lang="es-MX" sz="2000" dirty="0"/>
          </a:p>
          <a:p>
            <a:r>
              <a:rPr lang="es-MX" sz="2000" dirty="0"/>
              <a:t>Etapa 1. Reconocimiento del propio desempeño ambiental. Compromiso y creación del equipo de PS (</a:t>
            </a:r>
            <a:r>
              <a:rPr lang="es-MX" sz="2000" dirty="0" err="1"/>
              <a:t>EqPS</a:t>
            </a:r>
            <a:r>
              <a:rPr lang="es-MX" sz="2000" dirty="0"/>
              <a:t>). </a:t>
            </a:r>
          </a:p>
          <a:p>
            <a:endParaRPr lang="es-MX" sz="2000" dirty="0"/>
          </a:p>
          <a:p>
            <a:r>
              <a:rPr lang="es-MX" sz="2000" dirty="0"/>
              <a:t>Etapa 2. Preparación y ejecución del diagnóstico. Abarca la recolección de datos y sistematización de la información de los procesos productivos que facilite la identificación de las operaciones unitarias críticas (con impacto negativo relevante). </a:t>
            </a:r>
          </a:p>
          <a:p>
            <a:endParaRPr lang="es-MX" sz="2000" dirty="0"/>
          </a:p>
          <a:p>
            <a:r>
              <a:rPr lang="es-MX" sz="2000" dirty="0"/>
              <a:t>Etapa 3. Selección de alternativas. Definición del programa. Elección del proyecto. Incluye: </a:t>
            </a:r>
          </a:p>
          <a:p>
            <a:r>
              <a:rPr lang="es-MX" sz="2000" dirty="0"/>
              <a:t> El estudio detallado de las operaciones unitarias (OU) críticas. </a:t>
            </a:r>
          </a:p>
          <a:p>
            <a:r>
              <a:rPr lang="es-MX" sz="2000" dirty="0"/>
              <a:t> El estudio de la factibilidad técnica, ambiental y económica de las posibles alternativas de mejora a implementar. </a:t>
            </a:r>
          </a:p>
          <a:p>
            <a:r>
              <a:rPr lang="es-MX" sz="2000" dirty="0"/>
              <a:t> Selección de alternativa y presentación del proyecto.</a:t>
            </a:r>
          </a:p>
          <a:p>
            <a:endParaRPr lang="es-MX" sz="2000" dirty="0"/>
          </a:p>
          <a:p>
            <a:r>
              <a:rPr lang="es-MX" sz="2000" dirty="0"/>
              <a:t> Etapa 4. Implementación del proyecto, seguimiento y evaluación final. </a:t>
            </a:r>
          </a:p>
          <a:p>
            <a:endParaRPr lang="es-MX" sz="2000" dirty="0"/>
          </a:p>
          <a:p>
            <a:r>
              <a:rPr lang="es-MX" sz="2000" dirty="0"/>
              <a:t>(→ La evaluación puede generar el desafío de desarrollar nuevas mejoras, ingresando de tal manera en un proceso que facilita la incorporación de la “mejora continua” dentro de la cultura de empresaria).</a:t>
            </a:r>
            <a:endParaRPr lang="es-AR" sz="2000" dirty="0"/>
          </a:p>
        </p:txBody>
      </p:sp>
    </p:spTree>
    <p:extLst>
      <p:ext uri="{BB962C8B-B14F-4D97-AF65-F5344CB8AC3E}">
        <p14:creationId xmlns:p14="http://schemas.microsoft.com/office/powerpoint/2010/main" val="97152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43F0721-C9C9-21AA-FCF7-4DFB64D0A19C}"/>
              </a:ext>
            </a:extLst>
          </p:cNvPr>
          <p:cNvSpPr txBox="1"/>
          <p:nvPr/>
        </p:nvSpPr>
        <p:spPr>
          <a:xfrm>
            <a:off x="278297" y="120402"/>
            <a:ext cx="11608904" cy="6617196"/>
          </a:xfrm>
          <a:prstGeom prst="rect">
            <a:avLst/>
          </a:prstGeom>
          <a:solidFill>
            <a:schemeClr val="accent1">
              <a:lumMod val="20000"/>
              <a:lumOff val="80000"/>
            </a:schemeClr>
          </a:solidFill>
        </p:spPr>
        <p:txBody>
          <a:bodyPr wrap="square">
            <a:spAutoFit/>
          </a:bodyPr>
          <a:lstStyle/>
          <a:p>
            <a:pPr algn="ctr"/>
            <a:r>
              <a:rPr lang="es-MX" sz="3200" b="1" u="sng" dirty="0">
                <a:solidFill>
                  <a:schemeClr val="accent2">
                    <a:lumMod val="50000"/>
                  </a:schemeClr>
                </a:solidFill>
                <a:effectLst>
                  <a:outerShdw blurRad="38100" dist="38100" dir="2700000" algn="tl">
                    <a:srgbClr val="000000">
                      <a:alpha val="43137"/>
                    </a:srgbClr>
                  </a:outerShdw>
                </a:effectLst>
              </a:rPr>
              <a:t>Compromiso y creación del equipo de producción sustentable</a:t>
            </a:r>
            <a:r>
              <a:rPr lang="es-MX" sz="3200" b="1" dirty="0">
                <a:solidFill>
                  <a:schemeClr val="accent2">
                    <a:lumMod val="50000"/>
                  </a:schemeClr>
                </a:solidFill>
                <a:effectLst>
                  <a:outerShdw blurRad="38100" dist="38100" dir="2700000" algn="tl">
                    <a:srgbClr val="000000">
                      <a:alpha val="43137"/>
                    </a:srgbClr>
                  </a:outerShdw>
                </a:effectLst>
              </a:rPr>
              <a:t>.</a:t>
            </a:r>
            <a:r>
              <a:rPr lang="es-MX" sz="3200" b="1" u="sng" dirty="0">
                <a:solidFill>
                  <a:schemeClr val="accent2">
                    <a:lumMod val="50000"/>
                  </a:schemeClr>
                </a:solidFill>
                <a:effectLst>
                  <a:outerShdw blurRad="38100" dist="38100" dir="2700000" algn="tl">
                    <a:srgbClr val="000000">
                      <a:alpha val="43137"/>
                    </a:srgbClr>
                  </a:outerShdw>
                </a:effectLst>
              </a:rPr>
              <a:t> </a:t>
            </a:r>
          </a:p>
          <a:p>
            <a:endParaRPr lang="es-MX" sz="2400" dirty="0"/>
          </a:p>
          <a:p>
            <a:r>
              <a:rPr lang="es-MX" sz="2400" dirty="0"/>
              <a:t>Implementar un programa de producción sustentable supone organizar un conjunto de acciones o tareas a desarrollar de manera sistemática y progresiva a través de uno o más proyectos.</a:t>
            </a:r>
          </a:p>
          <a:p>
            <a:r>
              <a:rPr lang="es-MX" sz="2400" dirty="0"/>
              <a:t>Estas actividades requieren, para su seguimiento y control, de un responsable técnico. Para iniciar el desarrollo del programa de producción sustentable y asegurar tanto su ejecución como su calidad y continuidad, se requiere el compromiso de la alta dirección de la empresa. Este compromiso se considera asegurado cuando: </a:t>
            </a:r>
          </a:p>
          <a:p>
            <a:r>
              <a:rPr lang="es-MX" sz="2400" dirty="0"/>
              <a:t>→ Se cuenta con la aprobación de la gerencia para conformar un equipo de PS (</a:t>
            </a:r>
            <a:r>
              <a:rPr lang="es-MX" sz="2400" dirty="0" err="1"/>
              <a:t>EqPS</a:t>
            </a:r>
            <a:r>
              <a:rPr lang="es-MX" sz="2400" dirty="0"/>
              <a:t>), responsable de coordinar el desarrollo del programa. </a:t>
            </a:r>
          </a:p>
          <a:p>
            <a:r>
              <a:rPr lang="es-MX" sz="2400" dirty="0"/>
              <a:t>→ Se han definido objetivos y metas del programa, comprometiéndose los recursos necesarios para el desarrollo del mismo. </a:t>
            </a:r>
          </a:p>
          <a:p>
            <a:r>
              <a:rPr lang="es-MX" sz="2400" dirty="0"/>
              <a:t>→ Se han comunicado los objetivos y metas del programa, involucrando en el mismo al personal.</a:t>
            </a:r>
            <a:endParaRPr lang="es-AR" sz="2400" dirty="0"/>
          </a:p>
        </p:txBody>
      </p:sp>
    </p:spTree>
    <p:extLst>
      <p:ext uri="{BB962C8B-B14F-4D97-AF65-F5344CB8AC3E}">
        <p14:creationId xmlns:p14="http://schemas.microsoft.com/office/powerpoint/2010/main" val="292094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28C54CF-0207-B4E8-C876-9D8115F485EF}"/>
              </a:ext>
            </a:extLst>
          </p:cNvPr>
          <p:cNvSpPr txBox="1"/>
          <p:nvPr/>
        </p:nvSpPr>
        <p:spPr>
          <a:xfrm>
            <a:off x="2627243" y="676726"/>
            <a:ext cx="6102626" cy="646331"/>
          </a:xfrm>
          <a:prstGeom prst="rect">
            <a:avLst/>
          </a:prstGeom>
          <a:noFill/>
        </p:spPr>
        <p:txBody>
          <a:bodyPr wrap="square">
            <a:spAutoFit/>
          </a:bodyPr>
          <a:lstStyle/>
          <a:p>
            <a:r>
              <a:rPr lang="es-ES" sz="3600" b="1" u="sng"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Relaciones de Producción </a:t>
            </a:r>
            <a:endParaRPr lang="es-AR" sz="3600" b="1" u="sng" dirty="0">
              <a:solidFill>
                <a:schemeClr val="accent2">
                  <a:lumMod val="75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4ADC8C5-1F09-D7F1-D81E-F32C094EB7AF}"/>
              </a:ext>
            </a:extLst>
          </p:cNvPr>
          <p:cNvSpPr txBox="1"/>
          <p:nvPr/>
        </p:nvSpPr>
        <p:spPr>
          <a:xfrm>
            <a:off x="318052" y="1614246"/>
            <a:ext cx="11754678" cy="3416320"/>
          </a:xfrm>
          <a:prstGeom prst="rect">
            <a:avLst/>
          </a:prstGeom>
          <a:solidFill>
            <a:schemeClr val="accent1">
              <a:lumMod val="20000"/>
              <a:lumOff val="80000"/>
            </a:schemeClr>
          </a:solidFill>
        </p:spPr>
        <p:txBody>
          <a:bodyPr wrap="square">
            <a:spAutoFit/>
          </a:bodyPr>
          <a:lstStyle/>
          <a:p>
            <a:r>
              <a:rPr lang="es-MX" sz="3600" b="0" i="0" dirty="0">
                <a:solidFill>
                  <a:srgbClr val="333333"/>
                </a:solidFill>
                <a:effectLst/>
                <a:latin typeface="Open Sans" panose="020B0606030504020204" pitchFamily="34" charset="0"/>
              </a:rPr>
              <a:t>Las relaciones de producción es un término acuñado por el famoso filósofo </a:t>
            </a:r>
            <a:r>
              <a:rPr lang="es-MX" sz="3600" b="1" i="0" u="none" strike="noStrike" dirty="0">
                <a:solidFill>
                  <a:srgbClr val="333333"/>
                </a:solidFill>
                <a:effectLst/>
                <a:latin typeface="Open Sans" panose="020B0606030504020204" pitchFamily="34" charset="0"/>
                <a:hlinkClick r:id="rId2"/>
              </a:rPr>
              <a:t>Karl Marx</a:t>
            </a:r>
            <a:r>
              <a:rPr lang="es-MX" sz="3600" b="0" i="0" dirty="0">
                <a:solidFill>
                  <a:srgbClr val="333333"/>
                </a:solidFill>
                <a:effectLst/>
                <a:latin typeface="Open Sans" panose="020B0606030504020204" pitchFamily="34" charset="0"/>
              </a:rPr>
              <a:t>. El término hace referencia a las relaciones que los seres humanos mantienen entre sí, así como la posición que ocupan en la jerarquía social, así como si son, o no, poseedores de los </a:t>
            </a:r>
            <a:r>
              <a:rPr lang="es-MX" sz="3600" b="1" i="0" u="none" strike="noStrike" dirty="0">
                <a:solidFill>
                  <a:srgbClr val="333333"/>
                </a:solidFill>
                <a:effectLst/>
                <a:latin typeface="Open Sans" panose="020B0606030504020204" pitchFamily="34" charset="0"/>
                <a:hlinkClick r:id="rId3"/>
              </a:rPr>
              <a:t>medios de producción</a:t>
            </a:r>
            <a:r>
              <a:rPr lang="es-MX" sz="3600" b="0" i="0" dirty="0">
                <a:solidFill>
                  <a:srgbClr val="333333"/>
                </a:solidFill>
                <a:effectLst/>
                <a:latin typeface="Open Sans" panose="020B0606030504020204" pitchFamily="34" charset="0"/>
              </a:rPr>
              <a:t>.</a:t>
            </a:r>
            <a:endParaRPr lang="es-AR" sz="3600" dirty="0"/>
          </a:p>
        </p:txBody>
      </p:sp>
    </p:spTree>
    <p:extLst>
      <p:ext uri="{BB962C8B-B14F-4D97-AF65-F5344CB8AC3E}">
        <p14:creationId xmlns:p14="http://schemas.microsoft.com/office/powerpoint/2010/main" val="158996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0A0F023-7090-A9FC-9F3B-AF5F003BC68B}"/>
              </a:ext>
            </a:extLst>
          </p:cNvPr>
          <p:cNvSpPr txBox="1"/>
          <p:nvPr/>
        </p:nvSpPr>
        <p:spPr>
          <a:xfrm>
            <a:off x="467139" y="145772"/>
            <a:ext cx="10942982" cy="6555641"/>
          </a:xfrm>
          <a:prstGeom prst="rect">
            <a:avLst/>
          </a:prstGeom>
          <a:solidFill>
            <a:schemeClr val="accent1">
              <a:lumMod val="20000"/>
              <a:lumOff val="80000"/>
            </a:schemeClr>
          </a:solidFill>
        </p:spPr>
        <p:txBody>
          <a:bodyPr wrap="square">
            <a:spAutoFit/>
          </a:bodyPr>
          <a:lstStyle/>
          <a:p>
            <a:r>
              <a:rPr lang="es-MX" sz="2800" b="0" i="0" dirty="0">
                <a:solidFill>
                  <a:srgbClr val="333333"/>
                </a:solidFill>
                <a:effectLst/>
                <a:latin typeface="Open Sans" panose="020B0606030504020204" pitchFamily="34" charset="0"/>
              </a:rPr>
              <a:t>Las relaciones de producción, por tanto, es un término que proviene del </a:t>
            </a:r>
            <a:r>
              <a:rPr lang="es-MX" sz="2800" b="1" i="0" u="none" strike="noStrike" dirty="0">
                <a:effectLst/>
                <a:latin typeface="Open Sans" panose="020B0606030504020204" pitchFamily="34" charset="0"/>
                <a:hlinkClick r:id="rId2"/>
              </a:rPr>
              <a:t>marxismo</a:t>
            </a:r>
            <a:r>
              <a:rPr lang="es-MX" sz="2800" b="0" i="0" dirty="0">
                <a:solidFill>
                  <a:srgbClr val="333333"/>
                </a:solidFill>
                <a:effectLst/>
                <a:latin typeface="Open Sans" panose="020B0606030504020204" pitchFamily="34" charset="0"/>
              </a:rPr>
              <a:t> y la teoría marxista. Este aparece por primera vez en los escritos de Marx, en la teoría de los modos de producción social.</a:t>
            </a:r>
          </a:p>
          <a:p>
            <a:endParaRPr lang="es-MX" sz="2800" dirty="0">
              <a:solidFill>
                <a:srgbClr val="333333"/>
              </a:solidFill>
              <a:latin typeface="Open Sans" panose="020B0606030504020204" pitchFamily="34" charset="0"/>
            </a:endParaRPr>
          </a:p>
          <a:p>
            <a:pPr algn="l"/>
            <a:r>
              <a:rPr lang="es-MX" sz="2800" b="0" i="0" dirty="0">
                <a:solidFill>
                  <a:srgbClr val="333333"/>
                </a:solidFill>
                <a:effectLst/>
                <a:latin typeface="Open Sans" panose="020B0606030504020204" pitchFamily="34" charset="0"/>
              </a:rPr>
              <a:t>El término explica las relaciones que mantienen los individuos entre sí, así como el estudio de las relaciones en función de la situación que ocupan estos individuos en el organigrama social. Teniendo en cuenta, por tanto, si estos individuos son poseedores, o no, de los medios de producción.</a:t>
            </a:r>
          </a:p>
          <a:p>
            <a:pPr algn="l"/>
            <a:endParaRPr lang="es-MX" sz="2800" b="0" i="0" dirty="0">
              <a:solidFill>
                <a:srgbClr val="333333"/>
              </a:solidFill>
              <a:effectLst/>
              <a:latin typeface="Open Sans" panose="020B0606030504020204" pitchFamily="34" charset="0"/>
            </a:endParaRPr>
          </a:p>
          <a:p>
            <a:pPr algn="l"/>
            <a:r>
              <a:rPr lang="es-MX" sz="2800" b="0" i="0" dirty="0">
                <a:solidFill>
                  <a:srgbClr val="333333"/>
                </a:solidFill>
                <a:effectLst/>
                <a:latin typeface="Open Sans" panose="020B0606030504020204" pitchFamily="34" charset="0"/>
              </a:rPr>
              <a:t>Dependiendo de las diferentes formas en la que se presenta la división social del trabajo, así como la propiedad de los medios de producción, las relaciones de producción pueden ser primitivas, feudales, capitalistas, antiguas, etc.</a:t>
            </a:r>
            <a:endParaRPr lang="es-AR" dirty="0"/>
          </a:p>
        </p:txBody>
      </p:sp>
    </p:spTree>
    <p:extLst>
      <p:ext uri="{BB962C8B-B14F-4D97-AF65-F5344CB8AC3E}">
        <p14:creationId xmlns:p14="http://schemas.microsoft.com/office/powerpoint/2010/main" val="390677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B0FDAD-0719-597A-AC8A-A25D8462EB8A}"/>
              </a:ext>
            </a:extLst>
          </p:cNvPr>
          <p:cNvSpPr txBox="1"/>
          <p:nvPr/>
        </p:nvSpPr>
        <p:spPr>
          <a:xfrm>
            <a:off x="337930" y="1209405"/>
            <a:ext cx="11516139" cy="3539430"/>
          </a:xfrm>
          <a:prstGeom prst="rect">
            <a:avLst/>
          </a:prstGeom>
          <a:solidFill>
            <a:schemeClr val="accent1">
              <a:lumMod val="20000"/>
              <a:lumOff val="80000"/>
            </a:schemeClr>
          </a:solidFill>
        </p:spPr>
        <p:txBody>
          <a:bodyPr wrap="square">
            <a:spAutoFit/>
          </a:bodyPr>
          <a:lstStyle/>
          <a:p>
            <a:pPr algn="ctr"/>
            <a:r>
              <a:rPr lang="es-MX" sz="4000" b="1" i="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Tipos de relaciones de Producción</a:t>
            </a:r>
          </a:p>
          <a:p>
            <a:pPr algn="ctr"/>
            <a:endParaRPr lang="es-MX" sz="4000" b="1" i="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s-MX" sz="3600" b="0" i="0" dirty="0">
                <a:solidFill>
                  <a:srgbClr val="333333"/>
                </a:solidFill>
                <a:effectLst/>
                <a:latin typeface="Open Sans" panose="020B0606030504020204" pitchFamily="34" charset="0"/>
              </a:rPr>
              <a:t>Karl Marx definía y clasificaba las relaciones de producción en diversos tipos. Estos tipos, dependiendo de cómo se distribuye la división social del trabajo, pueden ser seis.</a:t>
            </a:r>
          </a:p>
        </p:txBody>
      </p:sp>
    </p:spTree>
    <p:extLst>
      <p:ext uri="{BB962C8B-B14F-4D97-AF65-F5344CB8AC3E}">
        <p14:creationId xmlns:p14="http://schemas.microsoft.com/office/powerpoint/2010/main" val="275325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o de los signos de interrogación y exclamación">
            <a:extLst>
              <a:ext uri="{FF2B5EF4-FFF2-40B4-BE49-F238E27FC236}">
                <a16:creationId xmlns:a16="http://schemas.microsoft.com/office/drawing/2014/main" id="{37B5A349-1C80-DFC2-7251-1E5739062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05" t="18652" r="55979" b="18979"/>
          <a:stretch/>
        </p:blipFill>
        <p:spPr bwMode="auto">
          <a:xfrm rot="21150686">
            <a:off x="7553739" y="2411897"/>
            <a:ext cx="1231432" cy="23323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so de los signos de interrogación y exclamación">
            <a:extLst>
              <a:ext uri="{FF2B5EF4-FFF2-40B4-BE49-F238E27FC236}">
                <a16:creationId xmlns:a16="http://schemas.microsoft.com/office/drawing/2014/main" id="{979CB513-B0BE-222B-F563-6BE3646142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05" t="18652" r="55979" b="18979"/>
          <a:stretch/>
        </p:blipFill>
        <p:spPr bwMode="auto">
          <a:xfrm rot="21150686">
            <a:off x="6320381" y="3232304"/>
            <a:ext cx="1231432" cy="23323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4108089-2DF5-A189-AC34-279FEDEE588A}"/>
              </a:ext>
            </a:extLst>
          </p:cNvPr>
          <p:cNvSpPr txBox="1"/>
          <p:nvPr/>
        </p:nvSpPr>
        <p:spPr>
          <a:xfrm>
            <a:off x="913494" y="2459504"/>
            <a:ext cx="3433219" cy="1938992"/>
          </a:xfrm>
          <a:prstGeom prst="rect">
            <a:avLst/>
          </a:prstGeom>
          <a:noFill/>
        </p:spPr>
        <p:txBody>
          <a:bodyPr wrap="square">
            <a:spAutoFit/>
          </a:bodyPr>
          <a:lstStyle/>
          <a:p>
            <a:pPr algn="ctr"/>
            <a:r>
              <a:rPr lang="es-MX" sz="4000" b="1" i="0" dirty="0">
                <a:solidFill>
                  <a:schemeClr val="bg1"/>
                </a:solidFill>
                <a:effectLst>
                  <a:outerShdw blurRad="38100" dist="38100" dir="2700000" algn="tl">
                    <a:srgbClr val="000000">
                      <a:alpha val="43137"/>
                    </a:srgbClr>
                  </a:outerShdw>
                </a:effectLst>
                <a:latin typeface="Open Sans" panose="020B0606030504020204" pitchFamily="34" charset="0"/>
              </a:rPr>
              <a:t>¿Qué es un sistema de producción? </a:t>
            </a:r>
          </a:p>
        </p:txBody>
      </p:sp>
    </p:spTree>
    <p:extLst>
      <p:ext uri="{BB962C8B-B14F-4D97-AF65-F5344CB8AC3E}">
        <p14:creationId xmlns:p14="http://schemas.microsoft.com/office/powerpoint/2010/main" val="3649363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ACE5DE-833C-1C66-6E16-827D3D56B547}"/>
              </a:ext>
            </a:extLst>
          </p:cNvPr>
          <p:cNvSpPr txBox="1"/>
          <p:nvPr/>
        </p:nvSpPr>
        <p:spPr>
          <a:xfrm>
            <a:off x="748747" y="767165"/>
            <a:ext cx="5347253" cy="5509200"/>
          </a:xfrm>
          <a:prstGeom prst="rect">
            <a:avLst/>
          </a:prstGeom>
          <a:solidFill>
            <a:schemeClr val="accent1">
              <a:lumMod val="20000"/>
              <a:lumOff val="80000"/>
            </a:schemeClr>
          </a:solidFill>
        </p:spPr>
        <p:txBody>
          <a:bodyPr wrap="square">
            <a:spAutoFit/>
          </a:bodyPr>
          <a:lstStyle/>
          <a:p>
            <a:pPr algn="l">
              <a:buFont typeface="Arial" panose="020B0604020202020204" pitchFamily="34" charset="0"/>
              <a:buChar char="•"/>
            </a:pPr>
            <a:r>
              <a:rPr lang="es-MX" sz="3200" b="1" i="0" dirty="0">
                <a:solidFill>
                  <a:schemeClr val="accent2">
                    <a:lumMod val="75000"/>
                  </a:schemeClr>
                </a:solidFill>
                <a:effectLst/>
                <a:latin typeface="Open Sans" panose="020B0606030504020204" pitchFamily="34" charset="0"/>
              </a:rPr>
              <a:t>Comunas primitivas</a:t>
            </a: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r>
              <a:rPr lang="es-MX" sz="3200" b="1" i="0" u="none" strike="noStrike" dirty="0">
                <a:solidFill>
                  <a:schemeClr val="accent2">
                    <a:lumMod val="75000"/>
                  </a:schemeClr>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Capitalistas</a:t>
            </a: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r>
              <a:rPr lang="es-MX" sz="3200" b="1" dirty="0">
                <a:solidFill>
                  <a:schemeClr val="accent2">
                    <a:lumMod val="75000"/>
                  </a:schemeClr>
                </a:solidFill>
                <a:latin typeface="Open Sans" panose="020B0606030504020204" pitchFamily="34" charset="0"/>
              </a:rPr>
              <a:t>Feudales</a:t>
            </a:r>
            <a:endParaRPr lang="es-MX" sz="3200" b="1" i="0" u="none" strike="noStrike"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r>
              <a:rPr lang="es-MX" sz="3200" b="1" i="0" dirty="0">
                <a:solidFill>
                  <a:schemeClr val="accent2">
                    <a:lumMod val="75000"/>
                  </a:schemeClr>
                </a:solidFill>
                <a:effectLst/>
                <a:latin typeface="Open Sans" panose="020B0606030504020204" pitchFamily="34" charset="0"/>
              </a:rPr>
              <a:t>Antiguas</a:t>
            </a: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r>
              <a:rPr lang="es-MX" sz="3200" b="1" i="0" u="none" strike="noStrike" dirty="0">
                <a:solidFill>
                  <a:schemeClr val="accent2">
                    <a:lumMod val="75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Socialistas</a:t>
            </a: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endParaRPr lang="es-MX" sz="3200" b="0" i="0" dirty="0">
              <a:solidFill>
                <a:schemeClr val="accent2">
                  <a:lumMod val="75000"/>
                </a:schemeClr>
              </a:solidFill>
              <a:effectLst/>
              <a:latin typeface="Open Sans" panose="020B0606030504020204" pitchFamily="34" charset="0"/>
            </a:endParaRPr>
          </a:p>
          <a:p>
            <a:pPr algn="l">
              <a:buFont typeface="Arial" panose="020B0604020202020204" pitchFamily="34" charset="0"/>
              <a:buChar char="•"/>
            </a:pPr>
            <a:r>
              <a:rPr lang="es-MX" sz="3200" b="1" i="0" dirty="0">
                <a:solidFill>
                  <a:schemeClr val="accent2">
                    <a:lumMod val="75000"/>
                  </a:schemeClr>
                </a:solidFill>
                <a:effectLst/>
                <a:latin typeface="Open Sans" panose="020B0606030504020204" pitchFamily="34" charset="0"/>
              </a:rPr>
              <a:t>Esclavitud</a:t>
            </a:r>
            <a:endParaRPr lang="es-MX" sz="3200" b="0" i="0" dirty="0">
              <a:solidFill>
                <a:schemeClr val="accent2">
                  <a:lumMod val="75000"/>
                </a:schemeClr>
              </a:solidFill>
              <a:effectLst/>
              <a:latin typeface="Open Sans" panose="020B0606030504020204" pitchFamily="34" charset="0"/>
            </a:endParaRPr>
          </a:p>
        </p:txBody>
      </p:sp>
    </p:spTree>
    <p:extLst>
      <p:ext uri="{BB962C8B-B14F-4D97-AF65-F5344CB8AC3E}">
        <p14:creationId xmlns:p14="http://schemas.microsoft.com/office/powerpoint/2010/main" val="2335635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E95A0B-1670-00F6-1468-88EC2ABB2D9C}"/>
              </a:ext>
            </a:extLst>
          </p:cNvPr>
          <p:cNvSpPr txBox="1"/>
          <p:nvPr/>
        </p:nvSpPr>
        <p:spPr>
          <a:xfrm>
            <a:off x="768625" y="1123915"/>
            <a:ext cx="10111409" cy="3970318"/>
          </a:xfrm>
          <a:prstGeom prst="rect">
            <a:avLst/>
          </a:prstGeom>
          <a:solidFill>
            <a:schemeClr val="accent1">
              <a:lumMod val="20000"/>
              <a:lumOff val="80000"/>
            </a:schemeClr>
          </a:solidFill>
        </p:spPr>
        <p:txBody>
          <a:bodyPr wrap="square">
            <a:spAutoFit/>
          </a:bodyPr>
          <a:lstStyle/>
          <a:p>
            <a:pPr algn="ctr"/>
            <a:r>
              <a:rPr lang="es-MX" sz="3600" b="1" i="0" dirty="0">
                <a:solidFill>
                  <a:schemeClr val="accent2">
                    <a:lumMod val="50000"/>
                  </a:schemeClr>
                </a:solidFill>
                <a:effectLst>
                  <a:outerShdw blurRad="38100" dist="38100" dir="2700000" algn="tl">
                    <a:srgbClr val="000000">
                      <a:alpha val="43137"/>
                    </a:srgbClr>
                  </a:outerShdw>
                </a:effectLst>
                <a:latin typeface="+mj-lt"/>
              </a:rPr>
              <a:t>Las relaciones de producción en la economía</a:t>
            </a:r>
          </a:p>
          <a:p>
            <a:pPr algn="l"/>
            <a:endParaRPr lang="es-MX" sz="3600" b="1" i="0" dirty="0">
              <a:solidFill>
                <a:srgbClr val="333333"/>
              </a:solidFill>
              <a:effectLst/>
              <a:latin typeface="+mj-lt"/>
            </a:endParaRPr>
          </a:p>
          <a:p>
            <a:pPr algn="l"/>
            <a:r>
              <a:rPr lang="es-MX" sz="3600" b="0" i="0" dirty="0">
                <a:solidFill>
                  <a:srgbClr val="333333"/>
                </a:solidFill>
                <a:effectLst/>
                <a:latin typeface="+mj-lt"/>
              </a:rPr>
              <a:t>Mucho se ha discutido sobre cual es la relación de producción más eficiente, así como cual es la más sana, económicamente y socialmente hablando. En este sentido, pocas conclusiones han extraído los economistas sobre esto.</a:t>
            </a:r>
          </a:p>
        </p:txBody>
      </p:sp>
    </p:spTree>
    <p:extLst>
      <p:ext uri="{BB962C8B-B14F-4D97-AF65-F5344CB8AC3E}">
        <p14:creationId xmlns:p14="http://schemas.microsoft.com/office/powerpoint/2010/main" val="306948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05B834-8573-DFD6-858E-C94200EDFF58}"/>
              </a:ext>
            </a:extLst>
          </p:cNvPr>
          <p:cNvSpPr txBox="1"/>
          <p:nvPr/>
        </p:nvSpPr>
        <p:spPr>
          <a:xfrm>
            <a:off x="192157" y="612844"/>
            <a:ext cx="11622155" cy="6093976"/>
          </a:xfrm>
          <a:prstGeom prst="rect">
            <a:avLst/>
          </a:prstGeom>
          <a:solidFill>
            <a:schemeClr val="accent1">
              <a:lumMod val="20000"/>
              <a:lumOff val="80000"/>
            </a:schemeClr>
          </a:solidFill>
        </p:spPr>
        <p:txBody>
          <a:bodyPr wrap="square">
            <a:spAutoFit/>
          </a:bodyPr>
          <a:lstStyle/>
          <a:p>
            <a:pPr algn="l"/>
            <a:r>
              <a:rPr lang="es-MX" sz="3000" b="0" i="0" dirty="0">
                <a:solidFill>
                  <a:srgbClr val="333333"/>
                </a:solidFill>
                <a:effectLst/>
                <a:latin typeface="Open Sans" panose="020B0606030504020204" pitchFamily="34" charset="0"/>
              </a:rPr>
              <a:t>Sin embargo, si hay algo claro en este aspecto es que las relaciones de producción siempre deben tratar de ser positivas. Así pues, deben ser positivas por el hecho de que estas inciden de forma directa en la economía, en el desempeño del trabajo y en la </a:t>
            </a:r>
            <a:r>
              <a:rPr lang="es-MX" sz="3000" b="1" i="0" dirty="0">
                <a:solidFill>
                  <a:srgbClr val="333333"/>
                </a:solidFill>
                <a:effectLst/>
                <a:latin typeface="Open Sans" panose="020B0606030504020204" pitchFamily="34" charset="0"/>
              </a:rPr>
              <a:t>productividad</a:t>
            </a:r>
            <a:r>
              <a:rPr lang="es-MX" sz="3000" b="0" i="0" dirty="0">
                <a:solidFill>
                  <a:srgbClr val="333333"/>
                </a:solidFill>
                <a:effectLst/>
                <a:latin typeface="Open Sans" panose="020B0606030504020204" pitchFamily="34" charset="0"/>
              </a:rPr>
              <a:t> de los trabajadores.</a:t>
            </a:r>
          </a:p>
          <a:p>
            <a:pPr algn="l"/>
            <a:endParaRPr lang="es-MX" sz="3000" b="0" i="0" dirty="0">
              <a:solidFill>
                <a:srgbClr val="333333"/>
              </a:solidFill>
              <a:effectLst/>
              <a:latin typeface="Open Sans" panose="020B0606030504020204" pitchFamily="34" charset="0"/>
            </a:endParaRPr>
          </a:p>
          <a:p>
            <a:pPr algn="l"/>
            <a:r>
              <a:rPr lang="es-MX" sz="3000" b="0" i="0" dirty="0">
                <a:solidFill>
                  <a:srgbClr val="333333"/>
                </a:solidFill>
                <a:effectLst/>
                <a:latin typeface="Open Sans" panose="020B0606030504020204" pitchFamily="34" charset="0"/>
              </a:rPr>
              <a:t>El objetivo definitivo de estas relaciones es crear un ambiente óptimo, un ambiente agradable. Un ambiente en el que los distintos agentes acepten las diferencias que presentan los individuos, tratando de extraer lo mejor de cada uno para realizar las tareas de la mejor forma posible. De esta forma, estas relaciones tendrán un buen desempeño, a la vez que la economía seguirá desarrollándose correctamente.</a:t>
            </a:r>
          </a:p>
        </p:txBody>
      </p:sp>
    </p:spTree>
    <p:extLst>
      <p:ext uri="{BB962C8B-B14F-4D97-AF65-F5344CB8AC3E}">
        <p14:creationId xmlns:p14="http://schemas.microsoft.com/office/powerpoint/2010/main" val="225688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3DB9199-B0A5-B31F-5D7F-074E9915D836}"/>
              </a:ext>
            </a:extLst>
          </p:cNvPr>
          <p:cNvSpPr txBox="1"/>
          <p:nvPr/>
        </p:nvSpPr>
        <p:spPr>
          <a:xfrm>
            <a:off x="430596" y="274290"/>
            <a:ext cx="11330807" cy="6309420"/>
          </a:xfrm>
          <a:prstGeom prst="rect">
            <a:avLst/>
          </a:prstGeom>
          <a:solidFill>
            <a:schemeClr val="accent1">
              <a:lumMod val="20000"/>
              <a:lumOff val="80000"/>
            </a:schemeClr>
          </a:solidFill>
        </p:spPr>
        <p:txBody>
          <a:bodyPr wrap="square">
            <a:spAutoFit/>
          </a:bodyPr>
          <a:lstStyle/>
          <a:p>
            <a:pPr algn="ctr"/>
            <a:r>
              <a:rPr lang="es-MX" sz="3200" b="1" i="0" u="sng"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Cronología de las relaciones de producción</a:t>
            </a:r>
          </a:p>
          <a:p>
            <a:pPr algn="ctr"/>
            <a:endParaRPr lang="es-MX" sz="3200" b="1" i="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s-MX" sz="2000" b="0" i="0" dirty="0">
                <a:solidFill>
                  <a:srgbClr val="333333"/>
                </a:solidFill>
                <a:effectLst/>
                <a:latin typeface="Open Sans" panose="020B0606030504020204" pitchFamily="34" charset="0"/>
              </a:rPr>
              <a:t>Para Karl Marx, las relaciones de producción han seguido una cronología a lo largo de la historia, la cual iba mejorando estas relaciones con el paso del tiempo, hasta alcanzar la relación de producción más óptima para el conjunto de la sociedad.</a:t>
            </a:r>
          </a:p>
          <a:p>
            <a:pPr algn="l"/>
            <a:r>
              <a:rPr lang="es-MX" sz="2000" b="0" i="0" dirty="0">
                <a:solidFill>
                  <a:srgbClr val="333333"/>
                </a:solidFill>
                <a:effectLst/>
                <a:latin typeface="Open Sans" panose="020B0606030504020204" pitchFamily="34" charset="0"/>
              </a:rPr>
              <a:t>La primera relación de producción fue la comuna primitiva, cuando los individuos, entonces recolectores y cazadores, debían sumar fuerzas y trabajar conjuntamente.</a:t>
            </a:r>
          </a:p>
          <a:p>
            <a:pPr algn="l"/>
            <a:r>
              <a:rPr lang="es-MX" sz="2000" b="0" i="0" dirty="0">
                <a:solidFill>
                  <a:srgbClr val="333333"/>
                </a:solidFill>
                <a:effectLst/>
                <a:latin typeface="Open Sans" panose="020B0606030504020204" pitchFamily="34" charset="0"/>
              </a:rPr>
              <a:t>Posteriormente, aparece la relación antigua, una relación que nace con la invención de la agricultura.</a:t>
            </a:r>
          </a:p>
          <a:p>
            <a:pPr algn="l"/>
            <a:r>
              <a:rPr lang="es-MX" sz="2000" b="0" i="0" dirty="0">
                <a:solidFill>
                  <a:srgbClr val="333333"/>
                </a:solidFill>
                <a:effectLst/>
                <a:latin typeface="Open Sans" panose="020B0606030504020204" pitchFamily="34" charset="0"/>
              </a:rPr>
              <a:t>A esta le sigue la relación de esclavitud, con la aparición de los imperios; como es el caso de Roma.</a:t>
            </a:r>
          </a:p>
          <a:p>
            <a:pPr algn="l"/>
            <a:r>
              <a:rPr lang="es-MX" sz="2000" b="0" i="0" dirty="0">
                <a:solidFill>
                  <a:srgbClr val="333333"/>
                </a:solidFill>
                <a:effectLst/>
                <a:latin typeface="Open Sans" panose="020B0606030504020204" pitchFamily="34" charset="0"/>
              </a:rPr>
              <a:t>A la esclavitud le sucede el feudalismo, tras la extensión de la esclavitud, desarrollándose relaciones de servidumbre que dan lugar a la aparición del feudalismo. </a:t>
            </a:r>
          </a:p>
          <a:p>
            <a:pPr algn="l"/>
            <a:r>
              <a:rPr lang="es-MX" sz="2000" b="0" i="0" dirty="0">
                <a:solidFill>
                  <a:srgbClr val="333333"/>
                </a:solidFill>
                <a:effectLst/>
                <a:latin typeface="Open Sans" panose="020B0606030504020204" pitchFamily="34" charset="0"/>
              </a:rPr>
              <a:t>Así, para Marx, el feudalismo dio origen a las relaciones capitalistas, ya que los señores feudales poseían el capital para producir.</a:t>
            </a:r>
          </a:p>
          <a:p>
            <a:pPr algn="l"/>
            <a:r>
              <a:rPr lang="es-MX" sz="2000" b="0" i="0" dirty="0">
                <a:solidFill>
                  <a:srgbClr val="333333"/>
                </a:solidFill>
                <a:effectLst/>
                <a:latin typeface="Open Sans" panose="020B0606030504020204" pitchFamily="34" charset="0"/>
              </a:rPr>
              <a:t>Una relación capitalista a la que, en última instancia, le sucede la más desarrollada de todas para Marx: la relación socialista. Una relación socialista superior a todos sus precedentes. Esta establecía la propiedad colectiva de los medios de producción, siendo controlados por el Estado.</a:t>
            </a:r>
          </a:p>
        </p:txBody>
      </p:sp>
    </p:spTree>
    <p:extLst>
      <p:ext uri="{BB962C8B-B14F-4D97-AF65-F5344CB8AC3E}">
        <p14:creationId xmlns:p14="http://schemas.microsoft.com/office/powerpoint/2010/main" val="4005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DE0E62E-BF97-2BFA-1A35-6255088866A5}"/>
              </a:ext>
            </a:extLst>
          </p:cNvPr>
          <p:cNvSpPr txBox="1"/>
          <p:nvPr/>
        </p:nvSpPr>
        <p:spPr>
          <a:xfrm>
            <a:off x="231913" y="577698"/>
            <a:ext cx="11728173" cy="5539978"/>
          </a:xfrm>
          <a:prstGeom prst="rect">
            <a:avLst/>
          </a:prstGeom>
          <a:solidFill>
            <a:schemeClr val="bg2"/>
          </a:solidFill>
        </p:spPr>
        <p:txBody>
          <a:bodyPr wrap="square">
            <a:spAutoFit/>
          </a:bodyPr>
          <a:lstStyle/>
          <a:p>
            <a:pPr algn="l"/>
            <a:r>
              <a:rPr lang="es-MX" sz="2400" b="0" i="0" dirty="0">
                <a:solidFill>
                  <a:srgbClr val="39464E"/>
                </a:solidFill>
                <a:effectLst/>
                <a:latin typeface="Open Sans" panose="020B0606030504020204" pitchFamily="34" charset="0"/>
              </a:rPr>
              <a:t>Mientras que la producción es simplemente la transformación de un bien o materia prima en un producto o servicio, un sistema de producción implica ya una serie de procesos para cumplir con este objetivo. </a:t>
            </a:r>
          </a:p>
          <a:p>
            <a:pPr algn="l"/>
            <a:r>
              <a:rPr lang="es-MX" sz="2400" b="0" i="0" dirty="0">
                <a:solidFill>
                  <a:srgbClr val="39464E"/>
                </a:solidFill>
                <a:effectLst/>
                <a:latin typeface="Open Sans" panose="020B0606030504020204" pitchFamily="34" charset="0"/>
              </a:rPr>
              <a:t>Los sistemas de producción son elementos organizados, que involucran: </a:t>
            </a:r>
          </a:p>
          <a:p>
            <a:pPr algn="l"/>
            <a:endParaRPr lang="es-MX" sz="2400" b="0" i="0" dirty="0">
              <a:solidFill>
                <a:srgbClr val="39464E"/>
              </a:solidFill>
              <a:effectLst/>
              <a:latin typeface="Open Sans" panose="020B0606030504020204" pitchFamily="34" charset="0"/>
            </a:endParaRPr>
          </a:p>
          <a:p>
            <a:pPr algn="l">
              <a:buFont typeface="Arial" panose="020B0604020202020204" pitchFamily="34" charset="0"/>
              <a:buChar char="•"/>
            </a:pPr>
            <a:r>
              <a:rPr lang="es-MX" sz="2400" b="0" i="0" dirty="0">
                <a:solidFill>
                  <a:srgbClr val="39464E"/>
                </a:solidFill>
                <a:effectLst/>
                <a:latin typeface="Open Sans" panose="020B0606030504020204" pitchFamily="34" charset="0"/>
              </a:rPr>
              <a:t>Personas </a:t>
            </a:r>
          </a:p>
          <a:p>
            <a:pPr algn="l">
              <a:buFont typeface="Arial" panose="020B0604020202020204" pitchFamily="34" charset="0"/>
              <a:buChar char="•"/>
            </a:pPr>
            <a:r>
              <a:rPr lang="es-MX" sz="2400" b="0" i="0" dirty="0">
                <a:solidFill>
                  <a:srgbClr val="39464E"/>
                </a:solidFill>
                <a:effectLst/>
                <a:latin typeface="Open Sans" panose="020B0606030504020204" pitchFamily="34" charset="0"/>
              </a:rPr>
              <a:t>Materiales </a:t>
            </a:r>
          </a:p>
          <a:p>
            <a:pPr algn="l">
              <a:buFont typeface="Arial" panose="020B0604020202020204" pitchFamily="34" charset="0"/>
              <a:buChar char="•"/>
            </a:pPr>
            <a:r>
              <a:rPr lang="es-MX" sz="2400" b="0" i="0" dirty="0">
                <a:solidFill>
                  <a:srgbClr val="39464E"/>
                </a:solidFill>
                <a:effectLst/>
                <a:latin typeface="Open Sans" panose="020B0606030504020204" pitchFamily="34" charset="0"/>
              </a:rPr>
              <a:t>Maquinaria </a:t>
            </a:r>
          </a:p>
          <a:p>
            <a:pPr algn="l">
              <a:buFont typeface="Arial" panose="020B0604020202020204" pitchFamily="34" charset="0"/>
              <a:buChar char="•"/>
            </a:pPr>
            <a:r>
              <a:rPr lang="es-MX" sz="2400" b="0" i="0" dirty="0">
                <a:solidFill>
                  <a:srgbClr val="39464E"/>
                </a:solidFill>
                <a:effectLst/>
                <a:latin typeface="Open Sans" panose="020B0606030504020204" pitchFamily="34" charset="0"/>
              </a:rPr>
              <a:t>Estilo de dirección o procedimientos </a:t>
            </a:r>
          </a:p>
          <a:p>
            <a:pPr algn="l"/>
            <a:endParaRPr lang="es-MX" sz="2400" b="0" i="0" dirty="0">
              <a:solidFill>
                <a:srgbClr val="39464E"/>
              </a:solidFill>
              <a:effectLst/>
              <a:latin typeface="Open Sans" panose="020B0606030504020204" pitchFamily="34" charset="0"/>
            </a:endParaRPr>
          </a:p>
          <a:p>
            <a:pPr algn="l"/>
            <a:r>
              <a:rPr lang="es-MX" sz="2400" b="0" i="0" dirty="0">
                <a:solidFill>
                  <a:srgbClr val="39464E"/>
                </a:solidFill>
                <a:effectLst/>
                <a:latin typeface="Open Sans" panose="020B0606030504020204" pitchFamily="34" charset="0"/>
              </a:rPr>
              <a:t>Y es precisamente la interacción de estos factores, lo que logra que la materia prima se transforme en un producto terminado o servicio listo para su venta. </a:t>
            </a:r>
          </a:p>
          <a:p>
            <a:pPr algn="l"/>
            <a:r>
              <a:rPr lang="es-MX" sz="2400" b="0" i="0" dirty="0">
                <a:solidFill>
                  <a:srgbClr val="39464E"/>
                </a:solidFill>
                <a:effectLst/>
                <a:latin typeface="Open Sans" panose="020B0606030504020204" pitchFamily="34" charset="0"/>
              </a:rPr>
              <a:t>A diferencia de la producción, los </a:t>
            </a:r>
            <a:r>
              <a:rPr lang="es-MX" sz="2400" b="1" i="0" dirty="0">
                <a:solidFill>
                  <a:srgbClr val="39464E"/>
                </a:solidFill>
                <a:effectLst/>
                <a:latin typeface="Open Sans" panose="020B0606030504020204" pitchFamily="34" charset="0"/>
              </a:rPr>
              <a:t>sistemas de producción</a:t>
            </a:r>
            <a:r>
              <a:rPr lang="es-MX" sz="2400" b="0" i="0" dirty="0">
                <a:solidFill>
                  <a:srgbClr val="39464E"/>
                </a:solidFill>
                <a:effectLst/>
                <a:latin typeface="Open Sans" panose="020B0606030504020204" pitchFamily="34" charset="0"/>
              </a:rPr>
              <a:t> son la suma de varios procesos que es necesario controlar a través de un método.</a:t>
            </a:r>
          </a:p>
          <a:p>
            <a:pPr algn="l"/>
            <a:r>
              <a:rPr lang="es-MX" b="0" i="0" dirty="0">
                <a:solidFill>
                  <a:srgbClr val="39464E"/>
                </a:solidFill>
                <a:effectLst/>
                <a:latin typeface="Open Sans" panose="020B0606030504020204" pitchFamily="34" charset="0"/>
              </a:rPr>
              <a:t> </a:t>
            </a:r>
          </a:p>
        </p:txBody>
      </p:sp>
    </p:spTree>
    <p:extLst>
      <p:ext uri="{BB962C8B-B14F-4D97-AF65-F5344CB8AC3E}">
        <p14:creationId xmlns:p14="http://schemas.microsoft.com/office/powerpoint/2010/main" val="425198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B1C8774-3B16-F604-98C2-F15F1CAD2ACB}"/>
              </a:ext>
            </a:extLst>
          </p:cNvPr>
          <p:cNvSpPr txBox="1"/>
          <p:nvPr/>
        </p:nvSpPr>
        <p:spPr>
          <a:xfrm>
            <a:off x="159026" y="194176"/>
            <a:ext cx="11635408" cy="6186309"/>
          </a:xfrm>
          <a:prstGeom prst="rect">
            <a:avLst/>
          </a:prstGeom>
          <a:solidFill>
            <a:schemeClr val="bg2"/>
          </a:solidFill>
        </p:spPr>
        <p:txBody>
          <a:bodyPr wrap="square">
            <a:spAutoFit/>
          </a:bodyPr>
          <a:lstStyle/>
          <a:p>
            <a:pPr algn="l"/>
            <a:r>
              <a:rPr lang="es-MX" sz="3200" b="1" i="0" dirty="0">
                <a:solidFill>
                  <a:schemeClr val="accent2">
                    <a:lumMod val="75000"/>
                  </a:schemeClr>
                </a:solidFill>
                <a:effectLst>
                  <a:outerShdw blurRad="38100" dist="38100" dir="2700000" algn="tl">
                    <a:srgbClr val="000000">
                      <a:alpha val="43137"/>
                    </a:srgbClr>
                  </a:outerShdw>
                </a:effectLst>
                <a:latin typeface="Open Sans" panose="020B0606030504020204" pitchFamily="34" charset="0"/>
              </a:rPr>
              <a:t>¿Cómo se clasifican los tipos de sistemas de producción?</a:t>
            </a:r>
          </a:p>
          <a:p>
            <a:pPr algn="l"/>
            <a:endParaRPr lang="es-MX" sz="2800" b="1" i="0" dirty="0">
              <a:solidFill>
                <a:srgbClr val="39464E"/>
              </a:solidFill>
              <a:effectLst/>
              <a:latin typeface="Open Sans" panose="020B0606030504020204" pitchFamily="34" charset="0"/>
            </a:endParaRPr>
          </a:p>
          <a:p>
            <a:pPr algn="l"/>
            <a:r>
              <a:rPr lang="es-MX" sz="2800" b="0" i="0" dirty="0">
                <a:solidFill>
                  <a:srgbClr val="39464E"/>
                </a:solidFill>
                <a:effectLst/>
                <a:latin typeface="Open Sans" panose="020B0606030504020204" pitchFamily="34" charset="0"/>
              </a:rPr>
              <a:t>Ahora bien, las fases y los retos que enfrentan las cadenas productivas varían considerablemente de acuerdo con la demanda y el tipo de productos. </a:t>
            </a:r>
          </a:p>
          <a:p>
            <a:pPr algn="l"/>
            <a:endParaRPr lang="es-MX" sz="2800" b="0" i="0" dirty="0">
              <a:solidFill>
                <a:srgbClr val="39464E"/>
              </a:solidFill>
              <a:effectLst/>
              <a:latin typeface="Open Sans" panose="020B0606030504020204" pitchFamily="34" charset="0"/>
            </a:endParaRPr>
          </a:p>
          <a:p>
            <a:pPr algn="l"/>
            <a:r>
              <a:rPr lang="es-MX" sz="2800" b="0" i="0" dirty="0">
                <a:solidFill>
                  <a:srgbClr val="39464E"/>
                </a:solidFill>
                <a:effectLst/>
                <a:latin typeface="Open Sans" panose="020B0606030504020204" pitchFamily="34" charset="0"/>
              </a:rPr>
              <a:t>Para responder a esta variabilidad, existen por lo menos cuatro </a:t>
            </a:r>
            <a:r>
              <a:rPr lang="es-MX" sz="2800" b="1" i="0" dirty="0">
                <a:solidFill>
                  <a:srgbClr val="39464E"/>
                </a:solidFill>
                <a:effectLst/>
                <a:latin typeface="Open Sans" panose="020B0606030504020204" pitchFamily="34" charset="0"/>
              </a:rPr>
              <a:t>tipos de sistemas de producción</a:t>
            </a:r>
            <a:r>
              <a:rPr lang="es-MX" sz="2800" b="0" i="0" dirty="0">
                <a:solidFill>
                  <a:srgbClr val="39464E"/>
                </a:solidFill>
                <a:effectLst/>
                <a:latin typeface="Open Sans" panose="020B0606030504020204" pitchFamily="34" charset="0"/>
              </a:rPr>
              <a:t>. Ordenados de menor a mayor escala de producción, son: </a:t>
            </a:r>
          </a:p>
          <a:p>
            <a:pPr algn="l"/>
            <a:endParaRPr lang="es-MX" sz="2800" b="0" i="0" dirty="0">
              <a:solidFill>
                <a:srgbClr val="39464E"/>
              </a:solidFill>
              <a:effectLst/>
              <a:latin typeface="Open Sans" panose="020B0606030504020204" pitchFamily="34" charset="0"/>
            </a:endParaRPr>
          </a:p>
          <a:p>
            <a:pPr algn="l">
              <a:buFont typeface="Arial" panose="020B0604020202020204" pitchFamily="34" charset="0"/>
              <a:buChar char="•"/>
            </a:pPr>
            <a:r>
              <a:rPr lang="es-MX" sz="2800" b="0" i="0" dirty="0">
                <a:solidFill>
                  <a:srgbClr val="39464E"/>
                </a:solidFill>
                <a:effectLst/>
                <a:latin typeface="Open Sans" panose="020B0606030504020204" pitchFamily="34" charset="0"/>
              </a:rPr>
              <a:t>Por proyecto</a:t>
            </a:r>
          </a:p>
          <a:p>
            <a:pPr algn="l">
              <a:buFont typeface="Arial" panose="020B0604020202020204" pitchFamily="34" charset="0"/>
              <a:buChar char="•"/>
            </a:pPr>
            <a:r>
              <a:rPr lang="es-MX" sz="2800" b="0" i="0" dirty="0">
                <a:solidFill>
                  <a:srgbClr val="39464E"/>
                </a:solidFill>
                <a:effectLst/>
                <a:latin typeface="Open Sans" panose="020B0606030504020204" pitchFamily="34" charset="0"/>
              </a:rPr>
              <a:t>Por lotes</a:t>
            </a:r>
          </a:p>
          <a:p>
            <a:pPr algn="l">
              <a:buFont typeface="Arial" panose="020B0604020202020204" pitchFamily="34" charset="0"/>
              <a:buChar char="•"/>
            </a:pPr>
            <a:r>
              <a:rPr lang="es-MX" sz="2800" b="0" i="0" dirty="0">
                <a:solidFill>
                  <a:srgbClr val="39464E"/>
                </a:solidFill>
                <a:effectLst/>
                <a:latin typeface="Open Sans" panose="020B0606030504020204" pitchFamily="34" charset="0"/>
              </a:rPr>
              <a:t>En masa</a:t>
            </a:r>
          </a:p>
          <a:p>
            <a:pPr algn="l">
              <a:buFont typeface="Arial" panose="020B0604020202020204" pitchFamily="34" charset="0"/>
              <a:buChar char="•"/>
            </a:pPr>
            <a:r>
              <a:rPr lang="es-MX" sz="2800" b="0" i="0" dirty="0">
                <a:solidFill>
                  <a:srgbClr val="39464E"/>
                </a:solidFill>
                <a:effectLst/>
                <a:latin typeface="Open Sans" panose="020B0606030504020204" pitchFamily="34" charset="0"/>
              </a:rPr>
              <a:t>De flujo continuo  </a:t>
            </a:r>
          </a:p>
        </p:txBody>
      </p:sp>
    </p:spTree>
    <p:extLst>
      <p:ext uri="{BB962C8B-B14F-4D97-AF65-F5344CB8AC3E}">
        <p14:creationId xmlns:p14="http://schemas.microsoft.com/office/powerpoint/2010/main" val="346140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pos-de-sistemas-de-produccion">
            <a:extLst>
              <a:ext uri="{FF2B5EF4-FFF2-40B4-BE49-F238E27FC236}">
                <a16:creationId xmlns:a16="http://schemas.microsoft.com/office/drawing/2014/main" id="{D7BB2337-7DCC-C2BC-18DE-008E5DB70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1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275936-CC53-25EB-CF93-B80BCF77A88A}"/>
              </a:ext>
            </a:extLst>
          </p:cNvPr>
          <p:cNvSpPr txBox="1"/>
          <p:nvPr/>
        </p:nvSpPr>
        <p:spPr>
          <a:xfrm>
            <a:off x="839674" y="2384664"/>
            <a:ext cx="3618760" cy="2308324"/>
          </a:xfrm>
          <a:prstGeom prst="rect">
            <a:avLst/>
          </a:prstGeom>
          <a:solidFill>
            <a:schemeClr val="bg2"/>
          </a:solidFill>
        </p:spPr>
        <p:txBody>
          <a:bodyPr wrap="square">
            <a:spAutoFit/>
          </a:bodyPr>
          <a:lstStyle/>
          <a:p>
            <a:pPr algn="ctr"/>
            <a:r>
              <a:rPr lang="es-MX" sz="36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rPr>
              <a:t>¿Qué es el consumo y la producción sustentable?</a:t>
            </a:r>
            <a:endParaRPr lang="es-AR" sz="36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22473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BFE875-9FBF-6D0E-E815-688E44375D5B}"/>
              </a:ext>
            </a:extLst>
          </p:cNvPr>
          <p:cNvSpPr txBox="1"/>
          <p:nvPr/>
        </p:nvSpPr>
        <p:spPr>
          <a:xfrm>
            <a:off x="119269" y="674400"/>
            <a:ext cx="11701669" cy="5509200"/>
          </a:xfrm>
          <a:prstGeom prst="rect">
            <a:avLst/>
          </a:prstGeom>
          <a:solidFill>
            <a:schemeClr val="bg2"/>
          </a:solidFill>
        </p:spPr>
        <p:txBody>
          <a:bodyPr wrap="square">
            <a:spAutoFit/>
          </a:bodyPr>
          <a:lstStyle/>
          <a:p>
            <a:r>
              <a:rPr lang="es-MX" sz="3200" dirty="0"/>
              <a:t>El concepto de sustentabilidad se encuentra cada vez más presente en las estrategias gubernamentales como correlato de las crecientes demandas sociales sobre los sectores productivos y de servicios vinculadas al cuidado del ambiente y sus recursos. En tal sentido, las estrategias actualmente en uso para afianzar la sustentabilidad de las actividades antrópicas se relacionan no solo con la eficiencia en el uso de los recursos, el ahorro de energía, la medición de la huella de carbono o de la huella hídrica, el reciclaje de residuos, entre otras; sino también con otros aspectos cuya relevancia social constituyen elementos clave para las políticas públicas. </a:t>
            </a:r>
            <a:endParaRPr lang="es-AR" sz="3200" dirty="0"/>
          </a:p>
        </p:txBody>
      </p:sp>
    </p:spTree>
    <p:extLst>
      <p:ext uri="{BB962C8B-B14F-4D97-AF65-F5344CB8AC3E}">
        <p14:creationId xmlns:p14="http://schemas.microsoft.com/office/powerpoint/2010/main" val="70549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B0B3A5B-97C7-7E08-2138-62D2C4E15D07}"/>
              </a:ext>
            </a:extLst>
          </p:cNvPr>
          <p:cNvSpPr txBox="1"/>
          <p:nvPr/>
        </p:nvSpPr>
        <p:spPr>
          <a:xfrm>
            <a:off x="172278" y="339159"/>
            <a:ext cx="11820939" cy="6247864"/>
          </a:xfrm>
          <a:prstGeom prst="rect">
            <a:avLst/>
          </a:prstGeom>
          <a:solidFill>
            <a:schemeClr val="bg2"/>
          </a:solidFill>
        </p:spPr>
        <p:txBody>
          <a:bodyPr wrap="square">
            <a:spAutoFit/>
          </a:bodyPr>
          <a:lstStyle/>
          <a:p>
            <a:pPr algn="ctr"/>
            <a:r>
              <a:rPr lang="es-MX" sz="3200" b="1" dirty="0">
                <a:solidFill>
                  <a:schemeClr val="accent2">
                    <a:lumMod val="75000"/>
                  </a:schemeClr>
                </a:solidFill>
                <a:effectLst>
                  <a:outerShdw blurRad="38100" dist="38100" dir="2700000" algn="tl">
                    <a:srgbClr val="000000">
                      <a:alpha val="43137"/>
                    </a:srgbClr>
                  </a:outerShdw>
                </a:effectLst>
              </a:rPr>
              <a:t>¿Qué es el consumo sustentable? </a:t>
            </a:r>
          </a:p>
          <a:p>
            <a:pPr algn="ctr"/>
            <a:endParaRPr lang="es-MX" sz="3200" b="1" dirty="0">
              <a:solidFill>
                <a:schemeClr val="accent2">
                  <a:lumMod val="75000"/>
                </a:schemeClr>
              </a:solidFill>
              <a:effectLst>
                <a:outerShdw blurRad="38100" dist="38100" dir="2700000" algn="tl">
                  <a:srgbClr val="000000">
                    <a:alpha val="43137"/>
                  </a:srgbClr>
                </a:outerShdw>
              </a:effectLst>
            </a:endParaRPr>
          </a:p>
          <a:p>
            <a:r>
              <a:rPr lang="es-MX" sz="2800" dirty="0"/>
              <a:t>Desde la perspectiva de las empresas, la compra de bienes es un actividad básica que incluye desde la adquisición de materias primas, equipos, insumos para mantenimiento y actividades administrativas, hasta la contratación de servicios. Una política de adquisición de bienes y servicios basada en el concepto de compras sustentables promueve en la empresa la satisfacción de sus necesidades de bienes y servicios tomando en consideración los aspectos ambientales, sociales y económicos que producen tales compras. En tal sentido el concepto de compras verdes incorpora la idea de satisfacción de las necesidades de compra de la empresa sin descuidar el impacto ambiental que esta ocasionará. Este concepto promueve la innovación en bienes y servicios amigables con el ambiente.</a:t>
            </a:r>
          </a:p>
        </p:txBody>
      </p:sp>
    </p:spTree>
    <p:extLst>
      <p:ext uri="{BB962C8B-B14F-4D97-AF65-F5344CB8AC3E}">
        <p14:creationId xmlns:p14="http://schemas.microsoft.com/office/powerpoint/2010/main" val="153456665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docProps/app.xml><?xml version="1.0" encoding="utf-8"?>
<Properties xmlns="http://schemas.openxmlformats.org/officeDocument/2006/extended-properties" xmlns:vt="http://schemas.openxmlformats.org/officeDocument/2006/docPropsVTypes">
  <Template>TM16401371[[fn=Atlas]]</Template>
  <TotalTime>6</TotalTime>
  <Words>2481</Words>
  <Application>Microsoft Office PowerPoint</Application>
  <PresentationFormat>Panorámica</PresentationFormat>
  <Paragraphs>129</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 Light</vt:lpstr>
      <vt:lpstr>Open Sans</vt:lpstr>
      <vt:lpstr>Rockwell</vt:lpstr>
      <vt:lpstr>Times New Roman</vt:lpstr>
      <vt:lpstr>Wingdings</vt:lpstr>
      <vt:lpstr>Atlas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Daniela González</dc:creator>
  <cp:lastModifiedBy>Carla Daniela González</cp:lastModifiedBy>
  <cp:revision>1</cp:revision>
  <dcterms:created xsi:type="dcterms:W3CDTF">2023-09-25T17:45:42Z</dcterms:created>
  <dcterms:modified xsi:type="dcterms:W3CDTF">2023-09-25T17:52:08Z</dcterms:modified>
</cp:coreProperties>
</file>