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7" r:id="rId13"/>
    <p:sldId id="268" r:id="rId14"/>
    <p:sldId id="273" r:id="rId15"/>
    <p:sldId id="274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4" autoAdjust="0"/>
    <p:restoredTop sz="94660"/>
  </p:normalViewPr>
  <p:slideViewPr>
    <p:cSldViewPr snapToGrid="0">
      <p:cViewPr varScale="1">
        <p:scale>
          <a:sx n="82" d="100"/>
          <a:sy n="82" d="100"/>
        </p:scale>
        <p:origin x="5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Distintas modalidades de investigación según el paradigma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71488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58816"/>
            <a:ext cx="8596668" cy="787078"/>
          </a:xfrm>
        </p:spPr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Cualitativo: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064871"/>
            <a:ext cx="8596668" cy="4976491"/>
          </a:xfrm>
        </p:spPr>
        <p:txBody>
          <a:bodyPr>
            <a:normAutofit/>
          </a:bodyPr>
          <a:lstStyle/>
          <a:p>
            <a:r>
              <a:rPr lang="es-AR" sz="2400" dirty="0" smtClean="0"/>
              <a:t>basado </a:t>
            </a:r>
            <a:r>
              <a:rPr lang="es-AR" sz="2400" dirty="0"/>
              <a:t>en la </a:t>
            </a:r>
            <a:r>
              <a:rPr lang="es-AR" sz="2400" u="sng" dirty="0"/>
              <a:t>comprensión</a:t>
            </a:r>
            <a:r>
              <a:rPr lang="es-AR" sz="2400" dirty="0"/>
              <a:t>. Tradición </a:t>
            </a:r>
            <a:r>
              <a:rPr lang="es-AR" sz="2400" u="sng" dirty="0" err="1"/>
              <a:t>Aristótelica</a:t>
            </a:r>
            <a:r>
              <a:rPr lang="es-AR" sz="2400" dirty="0"/>
              <a:t>, intenta comprender los hechos de manera teleológica y finalista. </a:t>
            </a:r>
            <a:r>
              <a:rPr lang="es-AR" sz="2400" dirty="0" smtClean="0"/>
              <a:t>Centra </a:t>
            </a:r>
            <a:r>
              <a:rPr lang="es-AR" sz="2400" dirty="0"/>
              <a:t>el objeto de estudio </a:t>
            </a:r>
            <a:r>
              <a:rPr lang="es-AR" sz="2400" u="sng" dirty="0"/>
              <a:t>dentro del contexto</a:t>
            </a:r>
            <a:r>
              <a:rPr lang="es-AR" sz="2400" dirty="0"/>
              <a:t>, los fenómenos tienen sus determinantes en una </a:t>
            </a:r>
            <a:r>
              <a:rPr lang="es-AR" sz="2400" u="sng" dirty="0"/>
              <a:t>compleja red de </a:t>
            </a:r>
            <a:r>
              <a:rPr lang="es-AR" sz="2400" u="sng" dirty="0" smtClean="0"/>
              <a:t>factores</a:t>
            </a:r>
            <a:r>
              <a:rPr lang="es-AR" sz="2400" dirty="0" smtClean="0"/>
              <a:t>. </a:t>
            </a:r>
            <a:r>
              <a:rPr lang="es-AR" sz="2400" dirty="0"/>
              <a:t>Hay </a:t>
            </a:r>
            <a:r>
              <a:rPr lang="es-AR" sz="2400" u="sng" dirty="0"/>
              <a:t>implicación entre sujeto y objeto</a:t>
            </a:r>
            <a:r>
              <a:rPr lang="es-AR" sz="2400" dirty="0"/>
              <a:t>. La investigación </a:t>
            </a:r>
            <a:r>
              <a:rPr lang="es-AR" sz="2400" u="sng" dirty="0"/>
              <a:t>no está toda delineada a </a:t>
            </a:r>
            <a:r>
              <a:rPr lang="es-AR" sz="2400" u="sng" dirty="0" smtClean="0"/>
              <a:t>priori</a:t>
            </a:r>
            <a:r>
              <a:rPr lang="es-AR" sz="2400" dirty="0" smtClean="0"/>
              <a:t>. </a:t>
            </a:r>
            <a:r>
              <a:rPr lang="es-AR" sz="2400" u="sng" dirty="0"/>
              <a:t>No se define el modelo </a:t>
            </a:r>
            <a:r>
              <a:rPr lang="es-AR" sz="2400" u="sng" dirty="0" smtClean="0"/>
              <a:t>teórico </a:t>
            </a:r>
            <a:r>
              <a:rPr lang="es-AR" sz="2400" u="sng" dirty="0"/>
              <a:t>desde un </a:t>
            </a:r>
            <a:r>
              <a:rPr lang="es-AR" sz="2400" u="sng" dirty="0" smtClean="0"/>
              <a:t>comienzo </a:t>
            </a:r>
            <a:r>
              <a:rPr lang="es-AR" sz="2400" dirty="0" smtClean="0"/>
              <a:t>(permite </a:t>
            </a:r>
            <a:r>
              <a:rPr lang="es-AR" sz="2400" dirty="0"/>
              <a:t>orientar la construcción de la explicación teórica durante el </a:t>
            </a:r>
            <a:r>
              <a:rPr lang="es-AR" sz="2400" dirty="0" smtClean="0"/>
              <a:t>proceso). </a:t>
            </a:r>
            <a:r>
              <a:rPr lang="es-AR" sz="2400" u="sng" dirty="0"/>
              <a:t>Muchas veces está integrada a la acción </a:t>
            </a:r>
            <a:r>
              <a:rPr lang="es-AR" sz="2400" dirty="0"/>
              <a:t>en el campo que se estudia, a la transformación de la realidad. Se privilegian </a:t>
            </a:r>
            <a:r>
              <a:rPr lang="es-AR" sz="2400" u="sng" dirty="0"/>
              <a:t>datos cualitativos</a:t>
            </a:r>
            <a:r>
              <a:rPr lang="es-AR" sz="2400" dirty="0"/>
              <a:t>, </a:t>
            </a:r>
            <a:r>
              <a:rPr lang="es-AR" sz="2400" dirty="0" smtClean="0"/>
              <a:t>describir </a:t>
            </a:r>
            <a:r>
              <a:rPr lang="es-AR" sz="2400" dirty="0"/>
              <a:t>y comprender cómo la gente siente, piensa y actúa, </a:t>
            </a:r>
            <a:r>
              <a:rPr lang="es-AR" sz="2400" dirty="0" smtClean="0"/>
              <a:t>es </a:t>
            </a:r>
            <a:r>
              <a:rPr lang="es-AR" sz="2400" dirty="0"/>
              <a:t>comprendido de acuerdo a la </a:t>
            </a:r>
            <a:r>
              <a:rPr lang="es-AR" sz="2400" dirty="0" smtClean="0"/>
              <a:t>subjetividad.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905229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6056" y="544010"/>
            <a:ext cx="9028253" cy="579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66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3615"/>
          </a:xfrm>
        </p:spPr>
        <p:txBody>
          <a:bodyPr/>
          <a:lstStyle/>
          <a:p>
            <a:r>
              <a:rPr lang="es-AR" dirty="0" smtClean="0">
                <a:solidFill>
                  <a:srgbClr val="FF0000"/>
                </a:solidFill>
              </a:rPr>
              <a:t>Triangulación: </a:t>
            </a:r>
            <a:endParaRPr lang="es-AR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39433"/>
            <a:ext cx="8596668" cy="4501929"/>
          </a:xfrm>
        </p:spPr>
        <p:txBody>
          <a:bodyPr>
            <a:normAutofit fontScale="92500" lnSpcReduction="10000"/>
          </a:bodyPr>
          <a:lstStyle/>
          <a:p>
            <a:r>
              <a:rPr lang="es-AR" sz="3200" dirty="0">
                <a:solidFill>
                  <a:srgbClr val="0070C0"/>
                </a:solidFill>
              </a:rPr>
              <a:t>En la actualidad prevalece una tendencia hacia la combinación de datos cualitativos y </a:t>
            </a:r>
            <a:r>
              <a:rPr lang="es-AR" sz="3200" dirty="0" smtClean="0">
                <a:solidFill>
                  <a:srgbClr val="0070C0"/>
                </a:solidFill>
              </a:rPr>
              <a:t>cuantitativos</a:t>
            </a:r>
            <a:endParaRPr lang="es-AR" sz="3200" dirty="0">
              <a:solidFill>
                <a:srgbClr val="0070C0"/>
              </a:solidFill>
            </a:endParaRPr>
          </a:p>
          <a:p>
            <a:r>
              <a:rPr lang="es-AR" sz="3200" dirty="0"/>
              <a:t></a:t>
            </a:r>
            <a:r>
              <a:rPr lang="es-AR" sz="3200" dirty="0" err="1"/>
              <a:t>Complementaridad</a:t>
            </a:r>
            <a:r>
              <a:rPr lang="es-AR" sz="3200" dirty="0"/>
              <a:t> </a:t>
            </a:r>
          </a:p>
          <a:p>
            <a:r>
              <a:rPr lang="es-AR" sz="3200" dirty="0"/>
              <a:t>Ampliación de la comprensión teórica </a:t>
            </a:r>
          </a:p>
          <a:p>
            <a:r>
              <a:rPr lang="es-AR" sz="3200" dirty="0"/>
              <a:t></a:t>
            </a:r>
            <a:r>
              <a:rPr lang="es-AR" sz="3200" dirty="0" err="1"/>
              <a:t>Incrementalidad</a:t>
            </a:r>
            <a:r>
              <a:rPr lang="es-AR" sz="3200" dirty="0"/>
              <a:t> </a:t>
            </a:r>
          </a:p>
          <a:p>
            <a:r>
              <a:rPr lang="es-AR" sz="3200" dirty="0"/>
              <a:t>Aumento de validez </a:t>
            </a:r>
          </a:p>
          <a:p>
            <a:r>
              <a:rPr lang="es-AR" sz="3200" dirty="0"/>
              <a:t>Ampliación de las fronteras de la investigación </a:t>
            </a:r>
          </a:p>
        </p:txBody>
      </p:sp>
    </p:spTree>
    <p:extLst>
      <p:ext uri="{BB962C8B-B14F-4D97-AF65-F5344CB8AC3E}">
        <p14:creationId xmlns:p14="http://schemas.microsoft.com/office/powerpoint/2010/main" val="1729924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228618"/>
          </a:xfrm>
        </p:spPr>
        <p:txBody>
          <a:bodyPr>
            <a:normAutofit/>
          </a:bodyPr>
          <a:lstStyle/>
          <a:p>
            <a:r>
              <a:rPr lang="es-AR" sz="4400" dirty="0" smtClean="0"/>
              <a:t>Triangulación: de métodos, de teorías, de datos y de investigadores</a:t>
            </a:r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1831493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Niveles de investigación: 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3200" dirty="0" smtClean="0"/>
              <a:t>Exploratorio: ¿Qué es eso?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49293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/>
          </a:bodyPr>
          <a:lstStyle/>
          <a:p>
            <a:r>
              <a:rPr lang="es-AR" sz="2800" dirty="0" smtClean="0"/>
              <a:t>Nivel Descriptivo: ¿Cómo es esto?</a:t>
            </a:r>
          </a:p>
          <a:p>
            <a:endParaRPr lang="es-AR" sz="2800" dirty="0"/>
          </a:p>
          <a:p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257865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763929"/>
            <a:ext cx="8596668" cy="5277433"/>
          </a:xfrm>
        </p:spPr>
        <p:txBody>
          <a:bodyPr/>
          <a:lstStyle/>
          <a:p>
            <a:r>
              <a:rPr lang="es-AR" sz="2800" dirty="0" smtClean="0"/>
              <a:t>Nivel explicativo: se pregunta ¿por qué?</a:t>
            </a:r>
          </a:p>
          <a:p>
            <a:endParaRPr lang="es-AR" sz="2800" dirty="0"/>
          </a:p>
          <a:p>
            <a:endParaRPr lang="es-AR" sz="2800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6883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3600" dirty="0" smtClean="0"/>
              <a:t>Nivel de estudios </a:t>
            </a:r>
            <a:r>
              <a:rPr lang="es-AR" sz="3600" dirty="0"/>
              <a:t>expositivos o de sistematización teórica</a:t>
            </a:r>
          </a:p>
        </p:txBody>
      </p:sp>
    </p:spTree>
    <p:extLst>
      <p:ext uri="{BB962C8B-B14F-4D97-AF65-F5344CB8AC3E}">
        <p14:creationId xmlns:p14="http://schemas.microsoft.com/office/powerpoint/2010/main" val="2779340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595" y="277792"/>
            <a:ext cx="7373073" cy="614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7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dirty="0" smtClean="0"/>
              <a:t>                Paradigma </a:t>
            </a:r>
            <a:endParaRPr lang="es-AR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08881"/>
            <a:ext cx="8596668" cy="4432481"/>
          </a:xfrm>
        </p:spPr>
        <p:txBody>
          <a:bodyPr>
            <a:normAutofit/>
          </a:bodyPr>
          <a:lstStyle/>
          <a:p>
            <a:r>
              <a:rPr lang="es-AR" sz="3200" b="1" i="1" dirty="0"/>
              <a:t>Un paradigma es una visión del mundo, una perspectiva general de las complejidades del mundo real </a:t>
            </a:r>
            <a:endParaRPr lang="es-AR" sz="3200" b="1" i="1" dirty="0" smtClean="0"/>
          </a:p>
          <a:p>
            <a:endParaRPr lang="es-AR" sz="3200" b="1" i="1" dirty="0"/>
          </a:p>
          <a:p>
            <a:r>
              <a:rPr lang="es-AR" sz="3200" i="1" dirty="0"/>
              <a:t>Thomas S. </a:t>
            </a:r>
            <a:r>
              <a:rPr lang="es-AR" sz="3200" i="1" dirty="0" smtClean="0"/>
              <a:t>Kuhn: </a:t>
            </a:r>
            <a:endParaRPr lang="es-AR" sz="3200" dirty="0"/>
          </a:p>
          <a:p>
            <a:r>
              <a:rPr lang="es-AR" sz="3200" i="1" dirty="0"/>
              <a:t>Esquema de pensamiento consensuado y adoptado por un grupo de científicos como guía sistemática para su trabajo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75883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659757"/>
            <a:ext cx="8596668" cy="5381605"/>
          </a:xfrm>
        </p:spPr>
        <p:txBody>
          <a:bodyPr>
            <a:normAutofit fontScale="92500" lnSpcReduction="10000"/>
          </a:bodyPr>
          <a:lstStyle/>
          <a:p>
            <a:r>
              <a:rPr lang="es-AR" sz="3000" b="1" dirty="0">
                <a:solidFill>
                  <a:srgbClr val="FF0000"/>
                </a:solidFill>
              </a:rPr>
              <a:t>Un paradigma científico es un logro científico de gran importancia que cambia la forma de hacer ciencia de los practicantes de todas las disciplinas afectadas </a:t>
            </a:r>
            <a:endParaRPr lang="es-AR" sz="3000" dirty="0">
              <a:solidFill>
                <a:srgbClr val="FF0000"/>
              </a:solidFill>
            </a:endParaRPr>
          </a:p>
          <a:p>
            <a:r>
              <a:rPr lang="es-AR" sz="3000" b="1" i="1" dirty="0"/>
              <a:t>Algunos paradigmas: </a:t>
            </a:r>
            <a:endParaRPr lang="es-AR" sz="3000" dirty="0"/>
          </a:p>
          <a:p>
            <a:r>
              <a:rPr lang="es-AR" sz="3000" dirty="0"/>
              <a:t></a:t>
            </a:r>
            <a:r>
              <a:rPr lang="es-AR" sz="3000" b="1" dirty="0"/>
              <a:t>Teoría de Copérnico y su influencia en la manera de practicar la astronomía. </a:t>
            </a:r>
            <a:endParaRPr lang="es-AR" sz="3000" dirty="0"/>
          </a:p>
          <a:p>
            <a:endParaRPr lang="es-AR" sz="3000" dirty="0"/>
          </a:p>
          <a:p>
            <a:r>
              <a:rPr lang="es-AR" sz="3000" dirty="0"/>
              <a:t></a:t>
            </a:r>
            <a:r>
              <a:rPr lang="es-AR" sz="3000" b="1" dirty="0"/>
              <a:t>El descubrimiento del oxígeno por Lavoisier y el surgimiento a partir de la consiguiente teoría de la combustión de todo lo que se conoce como química moderna. </a:t>
            </a:r>
            <a:endParaRPr lang="es-AR" sz="30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2055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763929"/>
            <a:ext cx="8596668" cy="5277433"/>
          </a:xfrm>
        </p:spPr>
        <p:txBody>
          <a:bodyPr/>
          <a:lstStyle/>
          <a:p>
            <a:endParaRPr lang="es-AR" dirty="0"/>
          </a:p>
          <a:p>
            <a:r>
              <a:rPr lang="es-AR" sz="2800" b="1" dirty="0"/>
              <a:t>La teoría de la evolución postulada por Darwin y la teoría celular, que cambiaron la manera de practicar las ciencias biológicas. </a:t>
            </a:r>
            <a:endParaRPr lang="es-AR" sz="2800" dirty="0"/>
          </a:p>
          <a:p>
            <a:endParaRPr lang="es-AR" sz="2800" dirty="0"/>
          </a:p>
          <a:p>
            <a:r>
              <a:rPr lang="es-AR" sz="2800" dirty="0"/>
              <a:t></a:t>
            </a:r>
            <a:r>
              <a:rPr lang="es-AR" sz="2800" b="1" dirty="0"/>
              <a:t>La obra de Einstein y Planck que destronó al tan exitoso paradigma newtoniano. </a:t>
            </a:r>
            <a:endParaRPr lang="es-AR" sz="28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8381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7469" y="659757"/>
            <a:ext cx="8663058" cy="520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48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954" y="578734"/>
            <a:ext cx="8393849" cy="567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016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Cuantitativo: tradición positivista</a:t>
            </a:r>
            <a:endParaRPr lang="es-A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114" y="1527858"/>
            <a:ext cx="9178724" cy="504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408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4557"/>
          </a:xfrm>
        </p:spPr>
        <p:txBody>
          <a:bodyPr/>
          <a:lstStyle/>
          <a:p>
            <a:r>
              <a:rPr lang="es-AR" dirty="0" smtClean="0"/>
              <a:t>Cualitativo: tradición naturista</a:t>
            </a:r>
            <a:endParaRPr lang="es-AR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412111"/>
            <a:ext cx="8223598" cy="490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432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66531"/>
            <a:ext cx="8596668" cy="1320800"/>
          </a:xfrm>
        </p:spPr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Cuantitativo: 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972273"/>
            <a:ext cx="8596668" cy="5069090"/>
          </a:xfrm>
        </p:spPr>
        <p:txBody>
          <a:bodyPr>
            <a:noAutofit/>
          </a:bodyPr>
          <a:lstStyle/>
          <a:p>
            <a:r>
              <a:rPr lang="es-AR" sz="2400" dirty="0" smtClean="0"/>
              <a:t>basado </a:t>
            </a:r>
            <a:r>
              <a:rPr lang="es-AR" sz="2400" dirty="0"/>
              <a:t>en la </a:t>
            </a:r>
            <a:r>
              <a:rPr lang="es-AR" sz="2400" u="sng" dirty="0"/>
              <a:t>explicación</a:t>
            </a:r>
            <a:r>
              <a:rPr lang="es-AR" sz="2400" dirty="0"/>
              <a:t>. Tradición </a:t>
            </a:r>
            <a:r>
              <a:rPr lang="es-AR" sz="2400" dirty="0" err="1"/>
              <a:t>Galileana</a:t>
            </a:r>
            <a:r>
              <a:rPr lang="es-AR" sz="2400" dirty="0"/>
              <a:t>, </a:t>
            </a:r>
            <a:r>
              <a:rPr lang="es-AR" sz="2400" u="sng" dirty="0" smtClean="0"/>
              <a:t>perspectiva </a:t>
            </a:r>
            <a:r>
              <a:rPr lang="es-AR" sz="2400" u="sng" dirty="0"/>
              <a:t>mecanicista</a:t>
            </a:r>
            <a:r>
              <a:rPr lang="es-AR" sz="2400" dirty="0"/>
              <a:t>, </a:t>
            </a:r>
            <a:r>
              <a:rPr lang="es-AR" sz="2400" u="sng" dirty="0"/>
              <a:t>explicar y predecir </a:t>
            </a:r>
            <a:r>
              <a:rPr lang="es-AR" sz="2400" dirty="0"/>
              <a:t>los fenómenos. Se entiende como </a:t>
            </a:r>
            <a:r>
              <a:rPr lang="es-AR" sz="2400" u="sng" dirty="0"/>
              <a:t>explicación causal </a:t>
            </a:r>
            <a:r>
              <a:rPr lang="es-AR" sz="2400" dirty="0"/>
              <a:t>(a todo efecto le precede una causa), y la naturaleza sometida a </a:t>
            </a:r>
            <a:r>
              <a:rPr lang="es-AR" sz="2400" u="sng" dirty="0"/>
              <a:t>leyes y regularidades</a:t>
            </a:r>
            <a:r>
              <a:rPr lang="es-AR" sz="2400" dirty="0"/>
              <a:t>, que se pueden predecir y calcular </a:t>
            </a:r>
            <a:r>
              <a:rPr lang="es-AR" sz="2400" dirty="0" smtClean="0"/>
              <a:t>matemáticamente. Observación </a:t>
            </a:r>
            <a:r>
              <a:rPr lang="es-AR" sz="2400" dirty="0"/>
              <a:t>de </a:t>
            </a:r>
            <a:r>
              <a:rPr lang="es-AR" sz="2400" u="sng" dirty="0"/>
              <a:t>fenómenos visibles</a:t>
            </a:r>
            <a:r>
              <a:rPr lang="es-AR" sz="2400" dirty="0"/>
              <a:t>. La </a:t>
            </a:r>
            <a:r>
              <a:rPr lang="es-AR" sz="2400" u="sng" dirty="0"/>
              <a:t>teoría guía la investigación pero a su vez emerge de los datos</a:t>
            </a:r>
            <a:r>
              <a:rPr lang="es-AR" sz="2400" dirty="0"/>
              <a:t>. La realidad es fraccionada en </a:t>
            </a:r>
            <a:r>
              <a:rPr lang="es-AR" sz="2400" u="sng" dirty="0"/>
              <a:t>variables</a:t>
            </a:r>
            <a:r>
              <a:rPr lang="es-AR" sz="2400" dirty="0"/>
              <a:t> e indicadores que  deben ser medidos y controlados. La ubicación </a:t>
            </a:r>
            <a:r>
              <a:rPr lang="es-AR" sz="2400" u="sng" dirty="0"/>
              <a:t>del investigador desde fuera </a:t>
            </a:r>
            <a:r>
              <a:rPr lang="es-AR" sz="2400" dirty="0"/>
              <a:t>del fenómeno, </a:t>
            </a:r>
            <a:r>
              <a:rPr lang="es-AR" sz="2400" u="sng" dirty="0"/>
              <a:t>sujeto activo </a:t>
            </a:r>
            <a:r>
              <a:rPr lang="es-AR" sz="2400" dirty="0"/>
              <a:t>que investiga y </a:t>
            </a:r>
            <a:r>
              <a:rPr lang="es-AR" sz="2400" u="sng" dirty="0"/>
              <a:t>objeto pasivo </a:t>
            </a:r>
            <a:r>
              <a:rPr lang="es-AR" sz="2400" dirty="0"/>
              <a:t>en el que se miden las variables. </a:t>
            </a:r>
            <a:r>
              <a:rPr lang="es-AR" sz="2400" u="sng" dirty="0"/>
              <a:t>Se plantea a priori</a:t>
            </a:r>
            <a:r>
              <a:rPr lang="es-AR" sz="2400" dirty="0"/>
              <a:t>, se define el problema de antemano a la ejecución, las variables y las hipótesis y métodos. Se elabora teoría pero </a:t>
            </a:r>
            <a:r>
              <a:rPr lang="es-AR" sz="2400" u="sng" dirty="0"/>
              <a:t>no se actúa sobre la realidad</a:t>
            </a:r>
            <a:r>
              <a:rPr lang="es-AR" sz="2400" dirty="0"/>
              <a:t>. </a:t>
            </a:r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0159538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520</Words>
  <Application>Microsoft Office PowerPoint</Application>
  <PresentationFormat>Panorámica</PresentationFormat>
  <Paragraphs>35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Faceta</vt:lpstr>
      <vt:lpstr>Distintas modalidades de investigación según el paradigma</vt:lpstr>
      <vt:lpstr>                Paradigma </vt:lpstr>
      <vt:lpstr>Presentación de PowerPoint</vt:lpstr>
      <vt:lpstr>Presentación de PowerPoint</vt:lpstr>
      <vt:lpstr>Presentación de PowerPoint</vt:lpstr>
      <vt:lpstr>Presentación de PowerPoint</vt:lpstr>
      <vt:lpstr>Cuantitativo: tradición positivista</vt:lpstr>
      <vt:lpstr>Cualitativo: tradición naturista</vt:lpstr>
      <vt:lpstr>Cuantitativo: </vt:lpstr>
      <vt:lpstr>Cualitativo:</vt:lpstr>
      <vt:lpstr>Presentación de PowerPoint</vt:lpstr>
      <vt:lpstr>Triangulación: </vt:lpstr>
      <vt:lpstr>Triangulación: de métodos, de teorías, de datos y de investigadores</vt:lpstr>
      <vt:lpstr>Niveles de investigación: 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Distintas modalidades de investigación según el paradigma</dc:title>
  <dc:creator>Usuario</dc:creator>
  <cp:lastModifiedBy>Cuenta Microsoft</cp:lastModifiedBy>
  <cp:revision>8</cp:revision>
  <dcterms:created xsi:type="dcterms:W3CDTF">2020-04-08T13:28:32Z</dcterms:created>
  <dcterms:modified xsi:type="dcterms:W3CDTF">2020-04-22T19:07:56Z</dcterms:modified>
</cp:coreProperties>
</file>