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18" r:id="rId2"/>
    <p:sldId id="287" r:id="rId3"/>
    <p:sldId id="288" r:id="rId4"/>
    <p:sldId id="290" r:id="rId5"/>
    <p:sldId id="292" r:id="rId6"/>
    <p:sldId id="293" r:id="rId7"/>
    <p:sldId id="291" r:id="rId8"/>
    <p:sldId id="294" r:id="rId9"/>
    <p:sldId id="295" r:id="rId10"/>
    <p:sldId id="319" r:id="rId11"/>
    <p:sldId id="296" r:id="rId12"/>
    <p:sldId id="298" r:id="rId13"/>
    <p:sldId id="320" r:id="rId14"/>
    <p:sldId id="297" r:id="rId15"/>
    <p:sldId id="299" r:id="rId16"/>
    <p:sldId id="300" r:id="rId17"/>
    <p:sldId id="301" r:id="rId18"/>
    <p:sldId id="302" r:id="rId19"/>
    <p:sldId id="303" r:id="rId20"/>
    <p:sldId id="304" r:id="rId21"/>
    <p:sldId id="305" r:id="rId22"/>
    <p:sldId id="321" r:id="rId23"/>
    <p:sldId id="322" r:id="rId24"/>
    <p:sldId id="324" r:id="rId25"/>
    <p:sldId id="317" r:id="rId26"/>
    <p:sldId id="323" r:id="rId27"/>
    <p:sldId id="2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cts.fra.utn.edu.ar/xframework/files/entities/contenidos/12/Modulo-I_-Sustentabilidad_Procesos_Productivos_01.pdf" TargetMode="External"/><Relationship Id="rId3" Type="http://schemas.openxmlformats.org/officeDocument/2006/relationships/hyperlink" Target="http://www.revista-critica.com/la-revista/editoriales/269-consumo-y-ciudadania" TargetMode="External"/><Relationship Id="rId7" Type="http://schemas.openxmlformats.org/officeDocument/2006/relationships/hyperlink" Target="https://encyclopaedia.herdereditorial.com/wiki/Relaciones_de_producci%C3%B3n" TargetMode="External"/><Relationship Id="rId2" Type="http://schemas.openxmlformats.org/officeDocument/2006/relationships/hyperlink" Target="https://hazrevista.org/rsc/2019/12/cinco-pequenos-actos-para-contribuir-a-la-sostenibilidad-del-planeta-desde-la-empresa/" TargetMode="External"/><Relationship Id="rId1" Type="http://schemas.openxmlformats.org/officeDocument/2006/relationships/slideLayout" Target="../slideLayouts/slideLayout2.xml"/><Relationship Id="rId6" Type="http://schemas.openxmlformats.org/officeDocument/2006/relationships/hyperlink" Target="https://economipedia.com/definiciones/relaciones-de-produccion.html" TargetMode="External"/><Relationship Id="rId5" Type="http://schemas.openxmlformats.org/officeDocument/2006/relationships/hyperlink" Target="https://www.ecologiaverde.com/como-afecta-el-consumismo-al-medio-ambiente-2755.html" TargetMode="External"/><Relationship Id="rId4" Type="http://schemas.openxmlformats.org/officeDocument/2006/relationships/hyperlink" Target="https://www.argentina.gob.ar/sites/default/files/estrategia_nacional_de_consumo_y_produccion_sostenibl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8BE4878-8B15-8A05-BF74-51DFA76F7F17}"/>
              </a:ext>
            </a:extLst>
          </p:cNvPr>
          <p:cNvSpPr txBox="1"/>
          <p:nvPr/>
        </p:nvSpPr>
        <p:spPr>
          <a:xfrm>
            <a:off x="516835" y="823845"/>
            <a:ext cx="10734261" cy="3693319"/>
          </a:xfrm>
          <a:prstGeom prst="rect">
            <a:avLst/>
          </a:prstGeom>
          <a:solidFill>
            <a:schemeClr val="accent2">
              <a:lumMod val="20000"/>
              <a:lumOff val="80000"/>
            </a:schemeClr>
          </a:solidFill>
        </p:spPr>
        <p:txBody>
          <a:bodyPr wrap="square">
            <a:spAutoFit/>
          </a:bodyPr>
          <a:lstStyle/>
          <a:p>
            <a:endParaRPr lang="es-AR" dirty="0">
              <a:effectLst/>
              <a:latin typeface="Times New Roman" panose="02020603050405020304" pitchFamily="18" charset="0"/>
              <a:ea typeface="Times New Roman" panose="02020603050405020304" pitchFamily="18" charset="0"/>
            </a:endParaRPr>
          </a:p>
          <a:p>
            <a:pPr algn="ctr"/>
            <a:r>
              <a:rPr lang="es-ES" sz="480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Unidad Temática  II</a:t>
            </a:r>
            <a:endParaRPr lang="es-AR" sz="48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r>
              <a:rPr lang="es-ES" sz="2400" b="1" dirty="0">
                <a:effectLst/>
                <a:latin typeface="Arial" panose="020B0604020202020204" pitchFamily="34" charset="0"/>
                <a:ea typeface="Times New Roman" panose="02020603050405020304" pitchFamily="18" charset="0"/>
              </a:rPr>
              <a:t> </a:t>
            </a:r>
            <a:endParaRPr lang="es-ES" sz="3600" dirty="0">
              <a:latin typeface="Arial" panose="020B0604020202020204" pitchFamily="34" charset="0"/>
              <a:ea typeface="Times New Roman" panose="02020603050405020304" pitchFamily="18" charset="0"/>
            </a:endParaRPr>
          </a:p>
          <a:p>
            <a:pPr algn="just"/>
            <a:endParaRPr lang="es-ES" sz="3600" dirty="0">
              <a:effectLst/>
              <a:latin typeface="Arial" panose="020B0604020202020204" pitchFamily="34" charset="0"/>
              <a:ea typeface="Times New Roman" panose="02020603050405020304" pitchFamily="18" charset="0"/>
            </a:endParaRPr>
          </a:p>
          <a:p>
            <a:pPr marL="457200" indent="-457200" algn="just">
              <a:buFont typeface="Arial" panose="020B0604020202020204" pitchFamily="34" charset="0"/>
              <a:buChar char="•"/>
            </a:pPr>
            <a:r>
              <a:rPr lang="es-ES" sz="3600" dirty="0">
                <a:effectLst/>
                <a:latin typeface="Arial" panose="020B0604020202020204" pitchFamily="34" charset="0"/>
                <a:ea typeface="Times New Roman" panose="02020603050405020304" pitchFamily="18" charset="0"/>
              </a:rPr>
              <a:t>El Programa sobre Desarrollo Sostenible y Ambiente: De la Condición de Ciudadano a la Condición de Consumidor. -</a:t>
            </a:r>
            <a:endParaRPr lang="es-A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8370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0D5FEA5-E607-D44C-0D28-83898BE1BE0D}"/>
              </a:ext>
            </a:extLst>
          </p:cNvPr>
          <p:cNvSpPr txBox="1"/>
          <p:nvPr/>
        </p:nvSpPr>
        <p:spPr>
          <a:xfrm>
            <a:off x="477078" y="689187"/>
            <a:ext cx="10363200" cy="5016758"/>
          </a:xfrm>
          <a:prstGeom prst="rect">
            <a:avLst/>
          </a:prstGeom>
          <a:solidFill>
            <a:schemeClr val="accent2">
              <a:lumMod val="20000"/>
              <a:lumOff val="80000"/>
            </a:schemeClr>
          </a:solidFill>
        </p:spPr>
        <p:txBody>
          <a:bodyPr wrap="square">
            <a:spAutoFit/>
          </a:bodyPr>
          <a:lstStyle/>
          <a:p>
            <a:pPr algn="l">
              <a:buFont typeface="Arial" panose="020B0604020202020204" pitchFamily="34" charset="0"/>
              <a:buChar char="•"/>
            </a:pPr>
            <a:r>
              <a:rPr lang="es-MX" sz="3200" b="1" i="0" dirty="0">
                <a:solidFill>
                  <a:srgbClr val="333333"/>
                </a:solidFill>
                <a:effectLst/>
                <a:latin typeface="Catamaran"/>
              </a:rPr>
              <a:t>Globalización:</a:t>
            </a:r>
            <a:r>
              <a:rPr lang="es-MX" sz="3200" b="0" i="0" dirty="0">
                <a:solidFill>
                  <a:srgbClr val="333333"/>
                </a:solidFill>
                <a:effectLst/>
                <a:latin typeface="Catamaran"/>
              </a:rPr>
              <a:t> permite que los productos se muevan a nivel global rompiendo con los límites territoriales. Esto hace que todos podamos obtener productos que se fabrican en cualquier lugar del planeta, por lo tanto, la demanda aumenta y con ella la producción y el consumismo. Por tanto, la globalización tiene su lado bueno y su lado malo, tanto para la sociedad como para el planeta.</a:t>
            </a:r>
          </a:p>
          <a:p>
            <a:pPr algn="l">
              <a:buFont typeface="Arial" panose="020B0604020202020204" pitchFamily="34" charset="0"/>
              <a:buChar char="•"/>
            </a:pPr>
            <a:r>
              <a:rPr lang="es-MX" sz="3200" b="1" i="0" dirty="0">
                <a:solidFill>
                  <a:srgbClr val="333333"/>
                </a:solidFill>
                <a:effectLst/>
                <a:latin typeface="Catamaran"/>
              </a:rPr>
              <a:t>Causas sociales:</a:t>
            </a:r>
            <a:r>
              <a:rPr lang="es-MX" sz="3200" b="0" i="0" dirty="0">
                <a:solidFill>
                  <a:srgbClr val="333333"/>
                </a:solidFill>
                <a:effectLst/>
                <a:latin typeface="Catamaran"/>
              </a:rPr>
              <a:t> la necesidad de la población de adquirir productos que dan cierto status social o pensar que adquirir un producto es fuente de felicidad.</a:t>
            </a:r>
          </a:p>
        </p:txBody>
      </p:sp>
    </p:spTree>
    <p:extLst>
      <p:ext uri="{BB962C8B-B14F-4D97-AF65-F5344CB8AC3E}">
        <p14:creationId xmlns:p14="http://schemas.microsoft.com/office/powerpoint/2010/main" val="443211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B381F10-1A14-8E9F-0907-F757F5E085BA}"/>
              </a:ext>
            </a:extLst>
          </p:cNvPr>
          <p:cNvSpPr txBox="1"/>
          <p:nvPr/>
        </p:nvSpPr>
        <p:spPr>
          <a:xfrm>
            <a:off x="318052" y="428178"/>
            <a:ext cx="11118574" cy="6001643"/>
          </a:xfrm>
          <a:prstGeom prst="rect">
            <a:avLst/>
          </a:prstGeom>
          <a:solidFill>
            <a:schemeClr val="accent2">
              <a:lumMod val="20000"/>
              <a:lumOff val="80000"/>
            </a:schemeClr>
          </a:solidFill>
        </p:spPr>
        <p:txBody>
          <a:bodyPr wrap="square">
            <a:spAutoFit/>
          </a:bodyPr>
          <a:lstStyle/>
          <a:p>
            <a:pPr algn="l">
              <a:buFont typeface="Arial" panose="020B0604020202020204" pitchFamily="34" charset="0"/>
              <a:buChar char="•"/>
            </a:pPr>
            <a:r>
              <a:rPr lang="es-MX" sz="3200" b="1" i="0" dirty="0">
                <a:solidFill>
                  <a:srgbClr val="333333"/>
                </a:solidFill>
                <a:effectLst/>
                <a:latin typeface="Catamaran"/>
              </a:rPr>
              <a:t>Marketing y publicidad:</a:t>
            </a:r>
            <a:r>
              <a:rPr lang="es-MX" sz="3200" b="0" i="0" dirty="0">
                <a:solidFill>
                  <a:srgbClr val="333333"/>
                </a:solidFill>
                <a:effectLst/>
                <a:latin typeface="Catamaran"/>
              </a:rPr>
              <a:t> a través del marketing y la publicidad se intenta aumentar el consumo de los productos, para ello utilizan anuncios publicitarios y campañas que dan valor a un producto, creando la necesidad al consumidor de obtenerlo para satisfacerse y esto, a veces, sucede aunque realmente no lo necesite.</a:t>
            </a:r>
          </a:p>
          <a:p>
            <a:pPr algn="l">
              <a:buFont typeface="Arial" panose="020B0604020202020204" pitchFamily="34" charset="0"/>
              <a:buChar char="•"/>
            </a:pPr>
            <a:r>
              <a:rPr lang="es-MX" sz="3200" b="1" i="0" dirty="0">
                <a:solidFill>
                  <a:srgbClr val="333333"/>
                </a:solidFill>
                <a:effectLst/>
                <a:latin typeface="Catamaran"/>
              </a:rPr>
              <a:t>Moda:</a:t>
            </a:r>
            <a:r>
              <a:rPr lang="es-MX" sz="3200" b="0" i="0" dirty="0">
                <a:solidFill>
                  <a:srgbClr val="333333"/>
                </a:solidFill>
                <a:effectLst/>
                <a:latin typeface="Catamaran"/>
              </a:rPr>
              <a:t> durante un tiempo un producto coge un gran valor gracias al marketing y publicidad que tiene, y este producto es querido por toda la población. Al final este valor es momentáneo, porque al cabo de cierto tiempo se vendrá otro producto similar, pero con alguna mejora o novedad y, como consecuencia, empezará a ser adquirido por la población el nuevo.</a:t>
            </a:r>
          </a:p>
        </p:txBody>
      </p:sp>
    </p:spTree>
    <p:extLst>
      <p:ext uri="{BB962C8B-B14F-4D97-AF65-F5344CB8AC3E}">
        <p14:creationId xmlns:p14="http://schemas.microsoft.com/office/powerpoint/2010/main" val="2517257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9F7ABAA-423E-F153-DE2E-4A404919BFFE}"/>
              </a:ext>
            </a:extLst>
          </p:cNvPr>
          <p:cNvSpPr txBox="1"/>
          <p:nvPr/>
        </p:nvSpPr>
        <p:spPr>
          <a:xfrm>
            <a:off x="145773" y="1752975"/>
            <a:ext cx="11516139" cy="1523494"/>
          </a:xfrm>
          <a:prstGeom prst="rect">
            <a:avLst/>
          </a:prstGeom>
          <a:solidFill>
            <a:schemeClr val="accent2">
              <a:lumMod val="20000"/>
              <a:lumOff val="80000"/>
            </a:schemeClr>
          </a:solidFill>
        </p:spPr>
        <p:txBody>
          <a:bodyPr wrap="square">
            <a:spAutoFit/>
          </a:bodyPr>
          <a:lstStyle/>
          <a:p>
            <a:pPr algn="l">
              <a:buFont typeface="Arial" panose="020B0604020202020204" pitchFamily="34" charset="0"/>
              <a:buChar char="•"/>
            </a:pPr>
            <a:r>
              <a:rPr lang="es-MX" sz="3100" b="1" i="0" dirty="0">
                <a:solidFill>
                  <a:srgbClr val="333333"/>
                </a:solidFill>
                <a:effectLst/>
                <a:latin typeface="Catamaran"/>
              </a:rPr>
              <a:t>Obsolescencia programada:</a:t>
            </a:r>
            <a:r>
              <a:rPr lang="es-MX" sz="3100" b="0" i="0" dirty="0">
                <a:solidFill>
                  <a:srgbClr val="333333"/>
                </a:solidFill>
                <a:effectLst/>
                <a:latin typeface="Catamaran"/>
              </a:rPr>
              <a:t> a través de esta se programa la vida útil de un producto para que este pierda su funcionalidad y no pueda ser reparado, con la consecuencia de tener que adquirir otro. </a:t>
            </a:r>
          </a:p>
        </p:txBody>
      </p:sp>
    </p:spTree>
    <p:extLst>
      <p:ext uri="{BB962C8B-B14F-4D97-AF65-F5344CB8AC3E}">
        <p14:creationId xmlns:p14="http://schemas.microsoft.com/office/powerpoint/2010/main" val="11776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49CA523-0C22-8741-019B-BE6BA36B7800}"/>
              </a:ext>
            </a:extLst>
          </p:cNvPr>
          <p:cNvSpPr txBox="1"/>
          <p:nvPr/>
        </p:nvSpPr>
        <p:spPr>
          <a:xfrm>
            <a:off x="474872" y="198210"/>
            <a:ext cx="10959547" cy="4524315"/>
          </a:xfrm>
          <a:prstGeom prst="rect">
            <a:avLst/>
          </a:prstGeom>
          <a:solidFill>
            <a:schemeClr val="accent2">
              <a:lumMod val="20000"/>
              <a:lumOff val="80000"/>
            </a:schemeClr>
          </a:solidFill>
        </p:spPr>
        <p:txBody>
          <a:bodyPr wrap="square">
            <a:spAutoFit/>
          </a:bodyPr>
          <a:lstStyle/>
          <a:p>
            <a:r>
              <a:rPr lang="es-MX" sz="3200" b="1" i="0" dirty="0">
                <a:solidFill>
                  <a:srgbClr val="333333"/>
                </a:solidFill>
                <a:effectLst/>
                <a:latin typeface="Catamaran"/>
              </a:rPr>
              <a:t>Financiación:</a:t>
            </a:r>
            <a:r>
              <a:rPr lang="es-MX" sz="3200" b="0" i="0" dirty="0">
                <a:solidFill>
                  <a:srgbClr val="333333"/>
                </a:solidFill>
                <a:effectLst/>
                <a:latin typeface="Catamaran"/>
              </a:rPr>
              <a:t> la incitación al consumo es tanta, que se opta por la opción de la financiación para que las personas que no puedan adquirir un producto en el momento por no poder pagarlo en una sola vez, tengan la “ventaja” de poder adquirirlo pagándolo en cómodos plazos. Esto es algo fantástico para los productos que son realmente necesarios para cubrir funciones vitales, pero el problema es que hace mucho tiempo que se usa en la sociedad para cubrir el coste de la compra de productos que no lo son y con ello se promueve la producción masiva.</a:t>
            </a:r>
            <a:endParaRPr lang="es-AR" sz="3200" dirty="0"/>
          </a:p>
        </p:txBody>
      </p:sp>
      <p:pic>
        <p:nvPicPr>
          <p:cNvPr id="2050" name="Picture 2" descr="Cómo afecta el consumismo al medio ambiente - Qué es el consumismo y sus causas">
            <a:extLst>
              <a:ext uri="{FF2B5EF4-FFF2-40B4-BE49-F238E27FC236}">
                <a16:creationId xmlns:a16="http://schemas.microsoft.com/office/drawing/2014/main" id="{E061DF53-FDBD-0D4E-4A47-ED8577CAE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496" y="4637863"/>
            <a:ext cx="3363844" cy="2220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904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AA8C0860-DD50-6B2F-6A1E-A61A642D1DE9}"/>
              </a:ext>
            </a:extLst>
          </p:cNvPr>
          <p:cNvSpPr txBox="1"/>
          <p:nvPr/>
        </p:nvSpPr>
        <p:spPr>
          <a:xfrm>
            <a:off x="642730" y="117693"/>
            <a:ext cx="10906540" cy="6740307"/>
          </a:xfrm>
          <a:prstGeom prst="rect">
            <a:avLst/>
          </a:prstGeom>
          <a:solidFill>
            <a:schemeClr val="accent2">
              <a:lumMod val="20000"/>
              <a:lumOff val="80000"/>
            </a:schemeClr>
          </a:solidFill>
        </p:spPr>
        <p:txBody>
          <a:bodyPr wrap="square">
            <a:spAutoFit/>
          </a:bodyPr>
          <a:lstStyle/>
          <a:p>
            <a:pPr algn="ctr"/>
            <a:r>
              <a:rPr lang="es-MX" sz="4000" i="0" dirty="0">
                <a:solidFill>
                  <a:schemeClr val="accent2">
                    <a:lumMod val="75000"/>
                  </a:schemeClr>
                </a:solidFill>
                <a:effectLst>
                  <a:outerShdw blurRad="38100" dist="38100" dir="2700000" algn="tl">
                    <a:srgbClr val="000000">
                      <a:alpha val="43137"/>
                    </a:srgbClr>
                  </a:outerShdw>
                </a:effectLst>
                <a:latin typeface="Catamaran"/>
              </a:rPr>
              <a:t>Cómo afecta el consumismo al ambiente - consecuencias</a:t>
            </a:r>
          </a:p>
          <a:p>
            <a:pPr algn="l"/>
            <a:r>
              <a:rPr lang="es-MX" sz="3200" b="0" i="0" dirty="0">
                <a:solidFill>
                  <a:srgbClr val="333333"/>
                </a:solidFill>
                <a:effectLst/>
                <a:latin typeface="Catamaran"/>
              </a:rPr>
              <a:t>El</a:t>
            </a:r>
            <a:r>
              <a:rPr lang="es-MX" sz="3200" b="1" i="0" dirty="0">
                <a:solidFill>
                  <a:srgbClr val="333333"/>
                </a:solidFill>
                <a:effectLst/>
                <a:latin typeface="Catamaran"/>
              </a:rPr>
              <a:t> consumo abusivo en el ambiente</a:t>
            </a:r>
            <a:r>
              <a:rPr lang="es-MX" sz="3200" b="0" i="0" dirty="0">
                <a:solidFill>
                  <a:srgbClr val="333333"/>
                </a:solidFill>
                <a:effectLst/>
                <a:latin typeface="Catamaran"/>
              </a:rPr>
              <a:t>, extrayendo sus recursos, es cada vez mayor y son muchos los argumentos en contra del consumismo que se pueden dar por el impacto que tienen en el ambiente. Estas son algunas de las consecuencias que el ambiente está sufriendo.</a:t>
            </a:r>
          </a:p>
          <a:p>
            <a:pPr algn="l">
              <a:buFont typeface="Arial" panose="020B0604020202020204" pitchFamily="34" charset="0"/>
              <a:buChar char="•"/>
            </a:pPr>
            <a:r>
              <a:rPr lang="es-MX" sz="3200" b="0" i="0" dirty="0">
                <a:solidFill>
                  <a:srgbClr val="333333"/>
                </a:solidFill>
                <a:effectLst/>
                <a:latin typeface="Catamaran"/>
              </a:rPr>
              <a:t>Pérdida de la cantidad y calidad del agua.</a:t>
            </a:r>
          </a:p>
          <a:p>
            <a:pPr algn="l">
              <a:buFont typeface="Arial" panose="020B0604020202020204" pitchFamily="34" charset="0"/>
              <a:buChar char="•"/>
            </a:pPr>
            <a:r>
              <a:rPr lang="es-MX" sz="3200" b="0" i="0" dirty="0">
                <a:solidFill>
                  <a:srgbClr val="333333"/>
                </a:solidFill>
                <a:effectLst/>
                <a:latin typeface="Catamaran"/>
              </a:rPr>
              <a:t>Contaminación de suelos.</a:t>
            </a:r>
          </a:p>
          <a:p>
            <a:pPr algn="l">
              <a:buFont typeface="Arial" panose="020B0604020202020204" pitchFamily="34" charset="0"/>
              <a:buChar char="•"/>
            </a:pPr>
            <a:r>
              <a:rPr lang="es-MX" sz="3200" b="0" i="0" dirty="0">
                <a:solidFill>
                  <a:srgbClr val="333333"/>
                </a:solidFill>
                <a:effectLst/>
                <a:latin typeface="Catamaran"/>
              </a:rPr>
              <a:t>Alteración del suelo.</a:t>
            </a:r>
          </a:p>
          <a:p>
            <a:pPr algn="l">
              <a:buFont typeface="Arial" panose="020B0604020202020204" pitchFamily="34" charset="0"/>
              <a:buChar char="•"/>
            </a:pPr>
            <a:r>
              <a:rPr lang="es-MX" sz="3200" b="0" i="0" dirty="0">
                <a:solidFill>
                  <a:srgbClr val="333333"/>
                </a:solidFill>
                <a:effectLst/>
                <a:latin typeface="Catamaran"/>
              </a:rPr>
              <a:t>Deforestación.</a:t>
            </a:r>
          </a:p>
          <a:p>
            <a:pPr algn="l">
              <a:buFont typeface="Arial" panose="020B0604020202020204" pitchFamily="34" charset="0"/>
              <a:buChar char="•"/>
            </a:pPr>
            <a:r>
              <a:rPr lang="es-MX" sz="3200" b="0" i="0" dirty="0">
                <a:solidFill>
                  <a:srgbClr val="333333"/>
                </a:solidFill>
                <a:effectLst/>
                <a:latin typeface="Catamaran"/>
              </a:rPr>
              <a:t>Contaminación del aire.</a:t>
            </a:r>
          </a:p>
          <a:p>
            <a:pPr algn="l">
              <a:buFont typeface="Arial" panose="020B0604020202020204" pitchFamily="34" charset="0"/>
              <a:buChar char="•"/>
            </a:pPr>
            <a:r>
              <a:rPr lang="es-MX" sz="3200" b="0" i="0" dirty="0">
                <a:solidFill>
                  <a:srgbClr val="333333"/>
                </a:solidFill>
                <a:effectLst/>
                <a:latin typeface="Catamaran"/>
              </a:rPr>
              <a:t>Pérdida de biodiversidad.</a:t>
            </a:r>
          </a:p>
        </p:txBody>
      </p:sp>
    </p:spTree>
    <p:extLst>
      <p:ext uri="{BB962C8B-B14F-4D97-AF65-F5344CB8AC3E}">
        <p14:creationId xmlns:p14="http://schemas.microsoft.com/office/powerpoint/2010/main" val="4202932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4FF92B5-23A8-14B2-A613-FB0345B70093}"/>
              </a:ext>
            </a:extLst>
          </p:cNvPr>
          <p:cNvSpPr txBox="1"/>
          <p:nvPr/>
        </p:nvSpPr>
        <p:spPr>
          <a:xfrm rot="20690036">
            <a:off x="1696278" y="2351782"/>
            <a:ext cx="7523922" cy="1077218"/>
          </a:xfrm>
          <a:prstGeom prst="rect">
            <a:avLst/>
          </a:prstGeom>
          <a:solidFill>
            <a:schemeClr val="accent2">
              <a:lumMod val="20000"/>
              <a:lumOff val="80000"/>
            </a:schemeClr>
          </a:solidFill>
        </p:spPr>
        <p:txBody>
          <a:bodyPr wrap="square">
            <a:spAutoFit/>
          </a:bodyPr>
          <a:lstStyle/>
          <a:p>
            <a:pPr algn="ctr"/>
            <a:r>
              <a:rPr lang="es-MX" sz="3200" b="1" i="0" dirty="0">
                <a:solidFill>
                  <a:schemeClr val="accent2">
                    <a:lumMod val="75000"/>
                  </a:schemeClr>
                </a:solidFill>
                <a:effectLst>
                  <a:outerShdw blurRad="38100" dist="38100" dir="2700000" algn="tl">
                    <a:srgbClr val="000000">
                      <a:alpha val="43137"/>
                    </a:srgbClr>
                  </a:outerShdw>
                </a:effectLst>
                <a:latin typeface="Catamaran"/>
              </a:rPr>
              <a:t>Consecuencias negativas del consumismo para el ambiente.</a:t>
            </a:r>
            <a:endParaRPr lang="es-AR" sz="32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759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B570EB6-A116-8D25-13D8-98D15092BAD8}"/>
              </a:ext>
            </a:extLst>
          </p:cNvPr>
          <p:cNvSpPr txBox="1"/>
          <p:nvPr/>
        </p:nvSpPr>
        <p:spPr>
          <a:xfrm>
            <a:off x="795130" y="428178"/>
            <a:ext cx="10933044" cy="5509200"/>
          </a:xfrm>
          <a:prstGeom prst="rect">
            <a:avLst/>
          </a:prstGeom>
          <a:solidFill>
            <a:schemeClr val="accent2">
              <a:lumMod val="20000"/>
              <a:lumOff val="80000"/>
            </a:schemeClr>
          </a:solidFill>
        </p:spPr>
        <p:txBody>
          <a:bodyPr wrap="square">
            <a:spAutoFit/>
          </a:bodyPr>
          <a:lstStyle/>
          <a:p>
            <a:pPr algn="ctr"/>
            <a:r>
              <a:rPr lang="es-MX" sz="3200" b="1" i="0" dirty="0">
                <a:solidFill>
                  <a:schemeClr val="accent2">
                    <a:lumMod val="75000"/>
                  </a:schemeClr>
                </a:solidFill>
                <a:effectLst>
                  <a:outerShdw blurRad="38100" dist="38100" dir="2700000" algn="tl">
                    <a:srgbClr val="000000">
                      <a:alpha val="43137"/>
                    </a:srgbClr>
                  </a:outerShdw>
                </a:effectLst>
                <a:latin typeface="Catamaran"/>
              </a:rPr>
              <a:t>Pérdida de cantidad y calidad del agua</a:t>
            </a:r>
          </a:p>
          <a:p>
            <a:pPr algn="l"/>
            <a:endParaRPr lang="es-MX" sz="3200" b="1" i="0" dirty="0">
              <a:solidFill>
                <a:schemeClr val="accent2">
                  <a:lumMod val="75000"/>
                </a:schemeClr>
              </a:solidFill>
              <a:effectLst>
                <a:outerShdw blurRad="38100" dist="38100" dir="2700000" algn="tl">
                  <a:srgbClr val="000000">
                    <a:alpha val="43137"/>
                  </a:srgbClr>
                </a:outerShdw>
              </a:effectLst>
              <a:latin typeface="Catamaran"/>
            </a:endParaRPr>
          </a:p>
          <a:p>
            <a:pPr algn="l"/>
            <a:r>
              <a:rPr lang="es-MX" sz="3200" b="0" i="0" dirty="0">
                <a:solidFill>
                  <a:srgbClr val="333333"/>
                </a:solidFill>
                <a:effectLst/>
                <a:latin typeface="Catamaran"/>
              </a:rPr>
              <a:t>Se da la pérdida de cantidad y calidad del agua por el </a:t>
            </a:r>
            <a:r>
              <a:rPr lang="es-MX" sz="3200" b="1" i="0" dirty="0">
                <a:solidFill>
                  <a:srgbClr val="333333"/>
                </a:solidFill>
                <a:effectLst/>
                <a:latin typeface="Catamaran"/>
              </a:rPr>
              <a:t>vertido de desechos en el agua</a:t>
            </a:r>
            <a:r>
              <a:rPr lang="es-MX" sz="3200" b="0" i="0" dirty="0">
                <a:solidFill>
                  <a:srgbClr val="333333"/>
                </a:solidFill>
                <a:effectLst/>
                <a:latin typeface="Catamaran"/>
              </a:rPr>
              <a:t> que generan su producción muchas de las industrias que funcionan a altos niveles debido al consumismo. Asimismo, esta pérdida sucede por toda la </a:t>
            </a:r>
            <a:r>
              <a:rPr lang="es-MX" sz="3200" b="1" i="0" dirty="0">
                <a:solidFill>
                  <a:srgbClr val="333333"/>
                </a:solidFill>
                <a:effectLst/>
                <a:latin typeface="Catamaran"/>
              </a:rPr>
              <a:t>basura que llega a ríos y mares</a:t>
            </a:r>
            <a:r>
              <a:rPr lang="es-MX" sz="3200" b="0" i="0" dirty="0">
                <a:solidFill>
                  <a:srgbClr val="333333"/>
                </a:solidFill>
                <a:effectLst/>
                <a:latin typeface="Catamaran"/>
              </a:rPr>
              <a:t> por la irresponsabilidad de las personas al tirarlas en lugares no aptos para ello o bien, debido a derrames de petróleo y otras sustancias. Todos estos residuos son generados en una grandísima cantidad debido al </a:t>
            </a:r>
            <a:r>
              <a:rPr lang="es-MX" sz="3200" b="1" i="0" dirty="0">
                <a:solidFill>
                  <a:srgbClr val="333333"/>
                </a:solidFill>
                <a:effectLst/>
                <a:latin typeface="Catamaran"/>
              </a:rPr>
              <a:t>alto nivel de consumismo</a:t>
            </a:r>
            <a:r>
              <a:rPr lang="es-MX" sz="3200" b="0" i="0" dirty="0">
                <a:solidFill>
                  <a:srgbClr val="333333"/>
                </a:solidFill>
                <a:effectLst/>
                <a:latin typeface="Catamaran"/>
              </a:rPr>
              <a:t> que hay hoy en día.</a:t>
            </a:r>
          </a:p>
        </p:txBody>
      </p:sp>
    </p:spTree>
    <p:extLst>
      <p:ext uri="{BB962C8B-B14F-4D97-AF65-F5344CB8AC3E}">
        <p14:creationId xmlns:p14="http://schemas.microsoft.com/office/powerpoint/2010/main" val="340865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ómo afecta el consumismo al medio ambiente - Pérdida de cantidad y calidad del agua">
            <a:extLst>
              <a:ext uri="{FF2B5EF4-FFF2-40B4-BE49-F238E27FC236}">
                <a16:creationId xmlns:a16="http://schemas.microsoft.com/office/drawing/2014/main" id="{3C73C908-EBFB-90C4-42AF-A68B6A018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696" y="728465"/>
            <a:ext cx="7217465" cy="5401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123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23399A0-9F6E-49BE-9581-638656A2C324}"/>
              </a:ext>
            </a:extLst>
          </p:cNvPr>
          <p:cNvSpPr txBox="1"/>
          <p:nvPr/>
        </p:nvSpPr>
        <p:spPr>
          <a:xfrm>
            <a:off x="304800" y="278370"/>
            <a:ext cx="11012557" cy="5509200"/>
          </a:xfrm>
          <a:prstGeom prst="rect">
            <a:avLst/>
          </a:prstGeom>
          <a:solidFill>
            <a:schemeClr val="accent2">
              <a:lumMod val="20000"/>
              <a:lumOff val="80000"/>
            </a:schemeClr>
          </a:solidFill>
        </p:spPr>
        <p:txBody>
          <a:bodyPr wrap="square">
            <a:spAutoFit/>
          </a:bodyPr>
          <a:lstStyle/>
          <a:p>
            <a:pPr algn="ctr"/>
            <a:r>
              <a:rPr lang="es-MX" sz="3200" i="0" dirty="0">
                <a:solidFill>
                  <a:schemeClr val="accent2">
                    <a:lumMod val="75000"/>
                  </a:schemeClr>
                </a:solidFill>
                <a:effectLst>
                  <a:outerShdw blurRad="38100" dist="38100" dir="2700000" algn="tl">
                    <a:srgbClr val="000000">
                      <a:alpha val="43137"/>
                    </a:srgbClr>
                  </a:outerShdw>
                </a:effectLst>
                <a:latin typeface="Catamaran"/>
              </a:rPr>
              <a:t>Modificación y contaminación del suelo</a:t>
            </a:r>
          </a:p>
          <a:p>
            <a:pPr algn="l"/>
            <a:endParaRPr lang="es-MX" sz="3200" i="0" dirty="0">
              <a:solidFill>
                <a:schemeClr val="accent2">
                  <a:lumMod val="75000"/>
                </a:schemeClr>
              </a:solidFill>
              <a:effectLst>
                <a:outerShdw blurRad="38100" dist="38100" dir="2700000" algn="tl">
                  <a:srgbClr val="000000">
                    <a:alpha val="43137"/>
                  </a:srgbClr>
                </a:outerShdw>
              </a:effectLst>
              <a:latin typeface="Catamaran"/>
            </a:endParaRPr>
          </a:p>
          <a:p>
            <a:pPr algn="l"/>
            <a:r>
              <a:rPr lang="es-MX" sz="3200" i="0" dirty="0">
                <a:latin typeface="Catamaran"/>
              </a:rPr>
              <a:t>El suelo acaba siendo contaminado a causa de la acumulación de basura por no disponer de una buena gestión de recogida de basura urbana, el uso de herbicidas y pesticida en la agricultura intensiva o la extracción de minerales para obtener nuevas materias primas que acabarán siendo parte de algún producto. Todo esto son actividades relacionadas con el consumismo que afectan al ambiente, pero tampoco podemos dejar atrás todas aquellas construcciones que modifican el suelo para ofrecer nuevas viviendas u hoteles.</a:t>
            </a:r>
          </a:p>
        </p:txBody>
      </p:sp>
    </p:spTree>
    <p:extLst>
      <p:ext uri="{BB962C8B-B14F-4D97-AF65-F5344CB8AC3E}">
        <p14:creationId xmlns:p14="http://schemas.microsoft.com/office/powerpoint/2010/main" val="2044988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48B4CB2-F4D5-7038-9637-C5414AD0B05E}"/>
              </a:ext>
            </a:extLst>
          </p:cNvPr>
          <p:cNvSpPr txBox="1"/>
          <p:nvPr/>
        </p:nvSpPr>
        <p:spPr>
          <a:xfrm>
            <a:off x="901148" y="424144"/>
            <a:ext cx="10972800" cy="5509200"/>
          </a:xfrm>
          <a:prstGeom prst="rect">
            <a:avLst/>
          </a:prstGeom>
          <a:solidFill>
            <a:schemeClr val="accent2">
              <a:lumMod val="20000"/>
              <a:lumOff val="80000"/>
            </a:schemeClr>
          </a:solidFill>
        </p:spPr>
        <p:txBody>
          <a:bodyPr wrap="square">
            <a:spAutoFit/>
          </a:bodyPr>
          <a:lstStyle/>
          <a:p>
            <a:pPr algn="ctr"/>
            <a:r>
              <a:rPr lang="es-MX" sz="3200" i="0" dirty="0">
                <a:solidFill>
                  <a:schemeClr val="accent2">
                    <a:lumMod val="75000"/>
                  </a:schemeClr>
                </a:solidFill>
                <a:effectLst>
                  <a:outerShdw blurRad="38100" dist="38100" dir="2700000" algn="tl">
                    <a:srgbClr val="000000">
                      <a:alpha val="43137"/>
                    </a:srgbClr>
                  </a:outerShdw>
                </a:effectLst>
                <a:latin typeface="Catamaran"/>
              </a:rPr>
              <a:t>Deforestación, una de las consecuencias del consumismo en el medio ambiente más graves.</a:t>
            </a:r>
          </a:p>
          <a:p>
            <a:pPr algn="l"/>
            <a:endParaRPr lang="es-MX" sz="3200" i="0" dirty="0">
              <a:solidFill>
                <a:schemeClr val="accent2">
                  <a:lumMod val="75000"/>
                </a:schemeClr>
              </a:solidFill>
              <a:effectLst>
                <a:outerShdw blurRad="38100" dist="38100" dir="2700000" algn="tl">
                  <a:srgbClr val="000000">
                    <a:alpha val="43137"/>
                  </a:srgbClr>
                </a:outerShdw>
              </a:effectLst>
              <a:latin typeface="Catamaran"/>
            </a:endParaRPr>
          </a:p>
          <a:p>
            <a:pPr algn="l"/>
            <a:r>
              <a:rPr lang="es-MX" sz="3200" b="0" i="0" dirty="0">
                <a:solidFill>
                  <a:srgbClr val="333333"/>
                </a:solidFill>
                <a:effectLst/>
                <a:latin typeface="Catamaran"/>
              </a:rPr>
              <a:t>La</a:t>
            </a:r>
            <a:r>
              <a:rPr lang="es-MX" sz="3200" b="1" i="0" dirty="0">
                <a:solidFill>
                  <a:srgbClr val="333333"/>
                </a:solidFill>
                <a:effectLst/>
                <a:latin typeface="Catamaran"/>
              </a:rPr>
              <a:t> deforestación masiva</a:t>
            </a:r>
            <a:r>
              <a:rPr lang="es-MX" sz="3200" b="0" i="0" dirty="0">
                <a:solidFill>
                  <a:srgbClr val="333333"/>
                </a:solidFill>
                <a:effectLst/>
                <a:latin typeface="Catamaran"/>
              </a:rPr>
              <a:t> que afecta al ambiente, está provocada por la</a:t>
            </a:r>
            <a:r>
              <a:rPr lang="es-MX" sz="3200" b="1" i="0" dirty="0">
                <a:solidFill>
                  <a:srgbClr val="333333"/>
                </a:solidFill>
                <a:effectLst/>
                <a:latin typeface="Catamaran"/>
              </a:rPr>
              <a:t> necesidad de obtener materias primas en enormes cantidades</a:t>
            </a:r>
            <a:r>
              <a:rPr lang="es-MX" sz="3200" b="0" i="0" dirty="0">
                <a:solidFill>
                  <a:srgbClr val="333333"/>
                </a:solidFill>
                <a:effectLst/>
                <a:latin typeface="Catamaran"/>
              </a:rPr>
              <a:t>, como </a:t>
            </a:r>
            <a:r>
              <a:rPr lang="es-MX" sz="3200" b="1" i="0" dirty="0">
                <a:solidFill>
                  <a:srgbClr val="333333"/>
                </a:solidFill>
                <a:effectLst/>
                <a:latin typeface="Catamaran"/>
              </a:rPr>
              <a:t>la madera o el suelo</a:t>
            </a:r>
            <a:r>
              <a:rPr lang="es-MX" sz="3200" b="0" i="0" dirty="0">
                <a:solidFill>
                  <a:srgbClr val="333333"/>
                </a:solidFill>
                <a:effectLst/>
                <a:latin typeface="Catamaran"/>
              </a:rPr>
              <a:t>, para poder producir más productos o construir. Además, también se hace para despejar la zona para explotarla a través de la ganadería y agricultura intensiva satisfaciendo la demanda a nivel global. Esto quiere decir que, por ejemplo, la soja que se cultiva de forma intensiva en Argentina, llega a Europa.</a:t>
            </a:r>
          </a:p>
        </p:txBody>
      </p:sp>
    </p:spTree>
    <p:extLst>
      <p:ext uri="{BB962C8B-B14F-4D97-AF65-F5344CB8AC3E}">
        <p14:creationId xmlns:p14="http://schemas.microsoft.com/office/powerpoint/2010/main" val="6278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20AC703-6B41-8212-71C8-D7625F197B34}"/>
              </a:ext>
            </a:extLst>
          </p:cNvPr>
          <p:cNvSpPr txBox="1"/>
          <p:nvPr/>
        </p:nvSpPr>
        <p:spPr>
          <a:xfrm>
            <a:off x="1355035" y="452955"/>
            <a:ext cx="8994913" cy="1200329"/>
          </a:xfrm>
          <a:prstGeom prst="rect">
            <a:avLst/>
          </a:prstGeom>
          <a:solidFill>
            <a:schemeClr val="accent2"/>
          </a:solidFill>
          <a:ln w="38100">
            <a:solidFill>
              <a:schemeClr val="bg1">
                <a:lumMod val="95000"/>
              </a:schemeClr>
            </a:solidFill>
          </a:ln>
        </p:spPr>
        <p:txBody>
          <a:bodyPr wrap="square">
            <a:spAutoFit/>
          </a:bodyPr>
          <a:lstStyle/>
          <a:p>
            <a:pPr algn="ctr"/>
            <a:r>
              <a:rPr lang="es-ES" sz="3600" dirty="0">
                <a:effectLst/>
                <a:latin typeface="Arial" panose="020B0604020202020204" pitchFamily="34" charset="0"/>
                <a:ea typeface="Times New Roman" panose="02020603050405020304" pitchFamily="18" charset="0"/>
              </a:rPr>
              <a:t>El Programa sobre Desarrollo Sostenible y Ambiente</a:t>
            </a:r>
            <a:endParaRPr lang="es-AR" sz="3600" dirty="0"/>
          </a:p>
        </p:txBody>
      </p:sp>
      <p:sp>
        <p:nvSpPr>
          <p:cNvPr id="7" name="CuadroTexto 6">
            <a:extLst>
              <a:ext uri="{FF2B5EF4-FFF2-40B4-BE49-F238E27FC236}">
                <a16:creationId xmlns:a16="http://schemas.microsoft.com/office/drawing/2014/main" id="{75D939D4-0E7E-4F19-FF19-6A4C3D03E854}"/>
              </a:ext>
            </a:extLst>
          </p:cNvPr>
          <p:cNvSpPr txBox="1"/>
          <p:nvPr/>
        </p:nvSpPr>
        <p:spPr>
          <a:xfrm>
            <a:off x="1692966" y="1997839"/>
            <a:ext cx="8656982" cy="1200329"/>
          </a:xfrm>
          <a:prstGeom prst="rect">
            <a:avLst/>
          </a:prstGeom>
          <a:solidFill>
            <a:schemeClr val="accent2">
              <a:lumMod val="20000"/>
              <a:lumOff val="80000"/>
            </a:schemeClr>
          </a:solidFill>
        </p:spPr>
        <p:txBody>
          <a:bodyPr wrap="square">
            <a:spAutoFit/>
          </a:bodyPr>
          <a:lstStyle/>
          <a:p>
            <a:pPr algn="ctr"/>
            <a:r>
              <a:rPr lang="es-MX" sz="2400" b="1" i="1" dirty="0">
                <a:effectLst/>
                <a:latin typeface="Helvetica" panose="020B0604020202020204" pitchFamily="34" charset="0"/>
              </a:rPr>
              <a:t>La ciudadanía no consiste únicamente en tener derechos, sino también en tener la capacidad y las oportunidades efectivas que garanticen su ejercicio. </a:t>
            </a:r>
          </a:p>
        </p:txBody>
      </p:sp>
      <p:sp>
        <p:nvSpPr>
          <p:cNvPr id="3" name="CuadroTexto 2">
            <a:extLst>
              <a:ext uri="{FF2B5EF4-FFF2-40B4-BE49-F238E27FC236}">
                <a16:creationId xmlns:a16="http://schemas.microsoft.com/office/drawing/2014/main" id="{46CA6E8D-6FA2-6097-4A36-DA90A59503ED}"/>
              </a:ext>
            </a:extLst>
          </p:cNvPr>
          <p:cNvSpPr txBox="1"/>
          <p:nvPr/>
        </p:nvSpPr>
        <p:spPr>
          <a:xfrm>
            <a:off x="543340" y="3817127"/>
            <a:ext cx="9975574" cy="2308324"/>
          </a:xfrm>
          <a:prstGeom prst="rect">
            <a:avLst/>
          </a:prstGeom>
          <a:solidFill>
            <a:schemeClr val="accent2">
              <a:lumMod val="20000"/>
              <a:lumOff val="80000"/>
            </a:schemeClr>
          </a:solidFill>
        </p:spPr>
        <p:txBody>
          <a:bodyPr wrap="square">
            <a:spAutoFit/>
          </a:bodyPr>
          <a:lstStyle/>
          <a:p>
            <a:r>
              <a:rPr lang="es-MX" sz="2400" b="1" i="0" dirty="0">
                <a:effectLst/>
                <a:latin typeface="Georgia" panose="02040502050405020303" pitchFamily="18" charset="0"/>
              </a:rPr>
              <a:t>Las empresas son clave en una transformación ecológica que ponga freno al cambio climático. Además de la implementación de la Agenda 2030 y de los acuerdos surgidos de cumbres mundiales como la COP25 de Madrid, las empresas pueden implantar proyectos cotidianos que mejoren su sostenibilidad.</a:t>
            </a:r>
            <a:endParaRPr lang="es-AR" sz="2400" b="1" dirty="0"/>
          </a:p>
        </p:txBody>
      </p:sp>
    </p:spTree>
    <p:extLst>
      <p:ext uri="{BB962C8B-B14F-4D97-AF65-F5344CB8AC3E}">
        <p14:creationId xmlns:p14="http://schemas.microsoft.com/office/powerpoint/2010/main" val="1861536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ómo afecta el consumismo al medio ambiente - Deforestación, una de las consecuencias del consumismo en el medio ambiente más graves">
            <a:extLst>
              <a:ext uri="{FF2B5EF4-FFF2-40B4-BE49-F238E27FC236}">
                <a16:creationId xmlns:a16="http://schemas.microsoft.com/office/drawing/2014/main" id="{F78E4BA4-F2E1-B69C-77CA-B1F30CE33C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087" y="954156"/>
            <a:ext cx="7721048" cy="5147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367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3EED898-2169-EE4C-1553-3250CEF9C851}"/>
              </a:ext>
            </a:extLst>
          </p:cNvPr>
          <p:cNvSpPr txBox="1"/>
          <p:nvPr/>
        </p:nvSpPr>
        <p:spPr>
          <a:xfrm>
            <a:off x="0" y="0"/>
            <a:ext cx="11807686" cy="3539430"/>
          </a:xfrm>
          <a:prstGeom prst="rect">
            <a:avLst/>
          </a:prstGeom>
          <a:solidFill>
            <a:schemeClr val="accent2">
              <a:lumMod val="20000"/>
              <a:lumOff val="80000"/>
            </a:schemeClr>
          </a:solidFill>
        </p:spPr>
        <p:txBody>
          <a:bodyPr wrap="square">
            <a:spAutoFit/>
          </a:bodyPr>
          <a:lstStyle/>
          <a:p>
            <a:pPr algn="ctr"/>
            <a:r>
              <a:rPr lang="es-MX" sz="3200" dirty="0">
                <a:solidFill>
                  <a:schemeClr val="accent2">
                    <a:lumMod val="75000"/>
                  </a:schemeClr>
                </a:solidFill>
                <a:effectLst>
                  <a:outerShdw blurRad="38100" dist="38100" dir="2700000" algn="tl">
                    <a:srgbClr val="000000">
                      <a:alpha val="43137"/>
                    </a:srgbClr>
                  </a:outerShdw>
                </a:effectLst>
                <a:latin typeface="Catamaran"/>
              </a:rPr>
              <a:t>Contaminación del aire</a:t>
            </a:r>
          </a:p>
          <a:p>
            <a:pPr algn="l"/>
            <a:r>
              <a:rPr lang="es-MX" sz="3200" b="0" i="0" dirty="0">
                <a:solidFill>
                  <a:srgbClr val="333333"/>
                </a:solidFill>
                <a:effectLst/>
                <a:latin typeface="Catamaran"/>
              </a:rPr>
              <a:t>La contaminación del aire se da por diversos contaminantes y desde distintas fuentes, pero un ejemplo es el aumento de las </a:t>
            </a:r>
            <a:r>
              <a:rPr lang="es-MX" sz="3200" b="1" i="0" dirty="0">
                <a:solidFill>
                  <a:srgbClr val="333333"/>
                </a:solidFill>
                <a:effectLst/>
                <a:latin typeface="Catamaran"/>
              </a:rPr>
              <a:t>emisiones de CO2 y partículas contaminantes</a:t>
            </a:r>
            <a:r>
              <a:rPr lang="es-MX" sz="3200" b="0" i="0" dirty="0">
                <a:solidFill>
                  <a:srgbClr val="333333"/>
                </a:solidFill>
                <a:effectLst/>
                <a:latin typeface="Catamaran"/>
              </a:rPr>
              <a:t> para producir energía a partir de la quema de combustibles fósiles, que servirá para los procesos de producción de muchos de los productos que entraran en el mercado para abastecer los niveles de consumismo actuales.</a:t>
            </a:r>
          </a:p>
        </p:txBody>
      </p:sp>
      <p:pic>
        <p:nvPicPr>
          <p:cNvPr id="6146" name="Picture 2" descr="Cómo afecta el consumismo al medio ambiente - Contaminación del aire">
            <a:extLst>
              <a:ext uri="{FF2B5EF4-FFF2-40B4-BE49-F238E27FC236}">
                <a16:creationId xmlns:a16="http://schemas.microsoft.com/office/drawing/2014/main" id="{26157A43-820B-A99C-437C-E08DFB3782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035" y="3428999"/>
            <a:ext cx="5122476" cy="332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901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06B52F1-2D77-EE97-A7E2-B64742C9F99B}"/>
              </a:ext>
            </a:extLst>
          </p:cNvPr>
          <p:cNvSpPr txBox="1"/>
          <p:nvPr/>
        </p:nvSpPr>
        <p:spPr>
          <a:xfrm>
            <a:off x="636105" y="363915"/>
            <a:ext cx="10641496" cy="5509200"/>
          </a:xfrm>
          <a:prstGeom prst="rect">
            <a:avLst/>
          </a:prstGeom>
          <a:solidFill>
            <a:schemeClr val="accent2">
              <a:lumMod val="20000"/>
              <a:lumOff val="80000"/>
            </a:schemeClr>
          </a:solidFill>
        </p:spPr>
        <p:txBody>
          <a:bodyPr wrap="square">
            <a:spAutoFit/>
          </a:bodyPr>
          <a:lstStyle/>
          <a:p>
            <a:pPr algn="ctr"/>
            <a:r>
              <a:rPr lang="es-MX" sz="3200" i="0" dirty="0">
                <a:solidFill>
                  <a:schemeClr val="accent2">
                    <a:lumMod val="75000"/>
                  </a:schemeClr>
                </a:solidFill>
                <a:effectLst>
                  <a:outerShdw blurRad="38100" dist="38100" dir="2700000" algn="tl">
                    <a:srgbClr val="000000">
                      <a:alpha val="43137"/>
                    </a:srgbClr>
                  </a:outerShdw>
                </a:effectLst>
                <a:latin typeface="Catamaran"/>
              </a:rPr>
              <a:t>Pérdida de biodiversidad</a:t>
            </a:r>
          </a:p>
          <a:p>
            <a:pPr algn="l"/>
            <a:r>
              <a:rPr lang="es-MX" sz="3200" b="0" i="0" dirty="0">
                <a:solidFill>
                  <a:srgbClr val="333333"/>
                </a:solidFill>
                <a:effectLst/>
                <a:latin typeface="Catamaran"/>
              </a:rPr>
              <a:t>Las industrias suelen construirse a las afueras de los núcleos urbanos, haciendo que esto afecte a la fauna y flora que habita en esas zonas. Además, la construcción de viviendas destinadas al sector turístico en áreas naturales son también una amenaza. En definitiva, </a:t>
            </a:r>
            <a:r>
              <a:rPr lang="es-MX" sz="3200" b="1" i="0" dirty="0">
                <a:solidFill>
                  <a:srgbClr val="333333"/>
                </a:solidFill>
                <a:effectLst/>
                <a:latin typeface="Catamaran"/>
              </a:rPr>
              <a:t>el consumismo provoca que gastemos gran cantidad de recursos naturales</a:t>
            </a:r>
            <a:r>
              <a:rPr lang="es-MX" sz="3200" b="0" i="0" dirty="0">
                <a:solidFill>
                  <a:srgbClr val="333333"/>
                </a:solidFill>
                <a:effectLst/>
                <a:latin typeface="Catamaran"/>
              </a:rPr>
              <a:t>, sobreexplotándolos, y además luego vertimos más basura en la naturaleza, por lo que esto afecta directamente a los seres vivos de distintos lugares, provocándose una</a:t>
            </a:r>
            <a:r>
              <a:rPr lang="es-MX" sz="3200" b="1" i="0" dirty="0">
                <a:solidFill>
                  <a:srgbClr val="333333"/>
                </a:solidFill>
                <a:effectLst/>
                <a:latin typeface="Catamaran"/>
              </a:rPr>
              <a:t> grave pérdida de biodiversidad</a:t>
            </a:r>
            <a:r>
              <a:rPr lang="es-MX" sz="3200" b="0" i="0" dirty="0">
                <a:solidFill>
                  <a:srgbClr val="333333"/>
                </a:solidFill>
                <a:effectLst/>
                <a:latin typeface="Catamaran"/>
              </a:rPr>
              <a:t>.</a:t>
            </a:r>
          </a:p>
        </p:txBody>
      </p:sp>
    </p:spTree>
    <p:extLst>
      <p:ext uri="{BB962C8B-B14F-4D97-AF65-F5344CB8AC3E}">
        <p14:creationId xmlns:p14="http://schemas.microsoft.com/office/powerpoint/2010/main" val="4144650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5D300C5-8EBF-8102-4D7B-0B27DE0BE639}"/>
              </a:ext>
            </a:extLst>
          </p:cNvPr>
          <p:cNvSpPr txBox="1"/>
          <p:nvPr/>
        </p:nvSpPr>
        <p:spPr>
          <a:xfrm>
            <a:off x="258417" y="306747"/>
            <a:ext cx="11675165" cy="6186309"/>
          </a:xfrm>
          <a:prstGeom prst="rect">
            <a:avLst/>
          </a:prstGeom>
          <a:solidFill>
            <a:schemeClr val="accent2">
              <a:lumMod val="20000"/>
              <a:lumOff val="80000"/>
            </a:schemeClr>
          </a:solidFill>
        </p:spPr>
        <p:txBody>
          <a:bodyPr wrap="square">
            <a:spAutoFit/>
          </a:bodyPr>
          <a:lstStyle/>
          <a:p>
            <a:pPr algn="ctr"/>
            <a:r>
              <a:rPr lang="es-MX" sz="3200" b="1" i="0" dirty="0">
                <a:solidFill>
                  <a:schemeClr val="accent2">
                    <a:lumMod val="75000"/>
                  </a:schemeClr>
                </a:solidFill>
                <a:effectLst>
                  <a:outerShdw blurRad="38100" dist="38100" dir="2700000" algn="tl">
                    <a:srgbClr val="000000">
                      <a:alpha val="43137"/>
                    </a:srgbClr>
                  </a:outerShdw>
                </a:effectLst>
                <a:latin typeface="Catamaran"/>
              </a:rPr>
              <a:t>Cómo ser un consumidor responsable – consejos</a:t>
            </a:r>
          </a:p>
          <a:p>
            <a:pPr algn="l"/>
            <a:endParaRPr lang="es-MX" sz="2800" b="1" i="0" dirty="0">
              <a:solidFill>
                <a:srgbClr val="333333"/>
              </a:solidFill>
              <a:effectLst/>
              <a:latin typeface="Catamaran"/>
            </a:endParaRPr>
          </a:p>
          <a:p>
            <a:pPr algn="l"/>
            <a:r>
              <a:rPr lang="es-MX" sz="2800" b="0" i="0" dirty="0">
                <a:solidFill>
                  <a:srgbClr val="333333"/>
                </a:solidFill>
                <a:effectLst/>
                <a:latin typeface="Catamaran"/>
              </a:rPr>
              <a:t>Para </a:t>
            </a:r>
            <a:r>
              <a:rPr lang="es-MX" sz="2800" b="1" i="0" dirty="0">
                <a:solidFill>
                  <a:srgbClr val="333333"/>
                </a:solidFill>
                <a:effectLst/>
                <a:latin typeface="Catamaran"/>
              </a:rPr>
              <a:t>ser un consumidor responsable</a:t>
            </a:r>
            <a:r>
              <a:rPr lang="es-MX" sz="2800" b="0" i="0" dirty="0">
                <a:solidFill>
                  <a:srgbClr val="333333"/>
                </a:solidFill>
                <a:effectLst/>
                <a:latin typeface="Catamaran"/>
              </a:rPr>
              <a:t>, ante todo, debemos ser conscientes de nuestros hábitos de consumo y del impacto que tienen en el ambiente. A continuación, se mostrarán algunos consejos para llegar a ser consumidores responsables y paliar los efectos del consumismo:</a:t>
            </a:r>
          </a:p>
          <a:p>
            <a:pPr algn="l">
              <a:buFont typeface="Arial" panose="020B0604020202020204" pitchFamily="34" charset="0"/>
              <a:buChar char="•"/>
            </a:pPr>
            <a:r>
              <a:rPr lang="es-MX" sz="2800" b="0" i="0" dirty="0">
                <a:solidFill>
                  <a:srgbClr val="333333"/>
                </a:solidFill>
                <a:effectLst/>
                <a:latin typeface="Catamaran"/>
              </a:rPr>
              <a:t>Evitar productos de un solo uso, es decir, de usar y tirar. Estos se suelen usar cuando celebramos un cumpleaños, que por comodidad recurrimos a este tipo de productos que, además no se pueden reciclar.</a:t>
            </a:r>
          </a:p>
          <a:p>
            <a:pPr algn="l">
              <a:buFont typeface="Arial" panose="020B0604020202020204" pitchFamily="34" charset="0"/>
              <a:buChar char="•"/>
            </a:pPr>
            <a:r>
              <a:rPr lang="es-MX" sz="2800" b="0" i="0" dirty="0">
                <a:solidFill>
                  <a:srgbClr val="333333"/>
                </a:solidFill>
                <a:effectLst/>
                <a:latin typeface="Catamaran"/>
              </a:rPr>
              <a:t>Apostar por los mercados tradicionales, muchos de los alimentos que consumimos podríamos comprarlos a granel. Con la compra a granel se reducen la generación de nuevos residuos, ya que esta forma de comprar no necesita envases nuevos, ya que podemos reutilizar el mismo cada vez que vayamos a comprar.</a:t>
            </a:r>
          </a:p>
        </p:txBody>
      </p:sp>
    </p:spTree>
    <p:extLst>
      <p:ext uri="{BB962C8B-B14F-4D97-AF65-F5344CB8AC3E}">
        <p14:creationId xmlns:p14="http://schemas.microsoft.com/office/powerpoint/2010/main" val="1020399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E5305FE-535D-2D2D-0663-DEB9C1EF82B8}"/>
              </a:ext>
            </a:extLst>
          </p:cNvPr>
          <p:cNvSpPr txBox="1"/>
          <p:nvPr/>
        </p:nvSpPr>
        <p:spPr>
          <a:xfrm>
            <a:off x="159026" y="363915"/>
            <a:ext cx="11900451" cy="6001643"/>
          </a:xfrm>
          <a:prstGeom prst="rect">
            <a:avLst/>
          </a:prstGeom>
          <a:solidFill>
            <a:schemeClr val="accent2">
              <a:lumMod val="20000"/>
              <a:lumOff val="80000"/>
            </a:schemeClr>
          </a:solidFill>
        </p:spPr>
        <p:txBody>
          <a:bodyPr wrap="square">
            <a:spAutoFit/>
          </a:bodyPr>
          <a:lstStyle/>
          <a:p>
            <a:pPr algn="l">
              <a:buFont typeface="Arial" panose="020B0604020202020204" pitchFamily="34" charset="0"/>
              <a:buChar char="•"/>
            </a:pPr>
            <a:r>
              <a:rPr lang="es-MX" sz="3200" b="0" i="0" dirty="0">
                <a:effectLst/>
                <a:latin typeface="Catamaran"/>
              </a:rPr>
              <a:t>Comprar un producto realmente cuando son necesario.</a:t>
            </a:r>
          </a:p>
          <a:p>
            <a:pPr algn="l">
              <a:buFont typeface="Arial" panose="020B0604020202020204" pitchFamily="34" charset="0"/>
              <a:buChar char="•"/>
            </a:pPr>
            <a:r>
              <a:rPr lang="es-MX" sz="3200" b="0" i="0" dirty="0">
                <a:effectLst/>
                <a:latin typeface="Catamaran"/>
              </a:rPr>
              <a:t>Cuando se nos rompe algún objeto, electrodoméstico o aparato tecnológico, primero ver si se puede reparar antes de optar por adquirir uno nuevo.</a:t>
            </a:r>
          </a:p>
          <a:p>
            <a:pPr algn="l">
              <a:buFont typeface="Arial" panose="020B0604020202020204" pitchFamily="34" charset="0"/>
              <a:buChar char="•"/>
            </a:pPr>
            <a:r>
              <a:rPr lang="es-MX" sz="3200" b="0" i="0" dirty="0">
                <a:effectLst/>
                <a:latin typeface="Catamaran"/>
              </a:rPr>
              <a:t>Usar los residuos que se puedan para crear nuevos productos a partir del diseño y la imaginación, este proceso llamado </a:t>
            </a:r>
            <a:r>
              <a:rPr lang="es-MX" sz="3200" b="0" i="0" dirty="0" err="1">
                <a:effectLst/>
                <a:latin typeface="Catamaran"/>
              </a:rPr>
              <a:t>Upcycling</a:t>
            </a:r>
            <a:r>
              <a:rPr lang="es-MX" sz="3200" b="0" i="0" dirty="0">
                <a:effectLst/>
                <a:latin typeface="Catamaran"/>
              </a:rPr>
              <a:t> es cada vez más conocido, y en definitiva es una forma de reutilizar.</a:t>
            </a:r>
          </a:p>
          <a:p>
            <a:pPr algn="l">
              <a:buFont typeface="Arial" panose="020B0604020202020204" pitchFamily="34" charset="0"/>
              <a:buChar char="•"/>
            </a:pPr>
            <a:r>
              <a:rPr lang="es-MX" sz="3200" b="0" i="0" dirty="0">
                <a:effectLst/>
                <a:latin typeface="Catamaran"/>
              </a:rPr>
              <a:t>Dejar de comprar ropa de forma compulsiva, evitando así emisiones de CO2 y el gasto de agua.</a:t>
            </a:r>
          </a:p>
          <a:p>
            <a:pPr algn="l">
              <a:buFont typeface="Arial" panose="020B0604020202020204" pitchFamily="34" charset="0"/>
              <a:buChar char="•"/>
            </a:pPr>
            <a:r>
              <a:rPr lang="es-MX" sz="3200" b="0" i="0" dirty="0">
                <a:effectLst/>
                <a:latin typeface="Catamaran"/>
              </a:rPr>
              <a:t>Reducir el consumo de carne y optar por alimentos de procedencia local o ecológica.</a:t>
            </a:r>
          </a:p>
          <a:p>
            <a:pPr algn="l">
              <a:buFont typeface="Arial" panose="020B0604020202020204" pitchFamily="34" charset="0"/>
              <a:buChar char="•"/>
            </a:pPr>
            <a:r>
              <a:rPr lang="es-MX" sz="3200" b="0" i="0" dirty="0">
                <a:effectLst/>
                <a:latin typeface="Catamaran"/>
              </a:rPr>
              <a:t>Hacer un uso eficiente del agua y la energía.</a:t>
            </a:r>
          </a:p>
        </p:txBody>
      </p:sp>
    </p:spTree>
    <p:extLst>
      <p:ext uri="{BB962C8B-B14F-4D97-AF65-F5344CB8AC3E}">
        <p14:creationId xmlns:p14="http://schemas.microsoft.com/office/powerpoint/2010/main" val="1367371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CE01A28-4EC3-4D0A-3B2B-3DC157B3310B}"/>
              </a:ext>
            </a:extLst>
          </p:cNvPr>
          <p:cNvSpPr txBox="1"/>
          <p:nvPr/>
        </p:nvSpPr>
        <p:spPr>
          <a:xfrm>
            <a:off x="251791" y="627322"/>
            <a:ext cx="11251096" cy="4893647"/>
          </a:xfrm>
          <a:prstGeom prst="rect">
            <a:avLst/>
          </a:prstGeom>
          <a:solidFill>
            <a:schemeClr val="accent2">
              <a:lumMod val="20000"/>
              <a:lumOff val="80000"/>
            </a:schemeClr>
          </a:solidFill>
        </p:spPr>
        <p:txBody>
          <a:bodyPr wrap="square">
            <a:spAutoFit/>
          </a:bodyPr>
          <a:lstStyle/>
          <a:p>
            <a:pPr algn="ctr"/>
            <a:r>
              <a:rPr lang="es-MX" sz="3200" b="0" i="0" u="sng" dirty="0">
                <a:solidFill>
                  <a:srgbClr val="424242"/>
                </a:solidFill>
                <a:effectLst/>
                <a:latin typeface="Georgia" panose="02040502050405020303" pitchFamily="18" charset="0"/>
              </a:rPr>
              <a:t>El mensaje es claro</a:t>
            </a:r>
            <a:r>
              <a:rPr lang="es-MX" sz="3200" b="0" i="1" dirty="0">
                <a:solidFill>
                  <a:srgbClr val="424242"/>
                </a:solidFill>
                <a:effectLst/>
                <a:latin typeface="Georgia" panose="02040502050405020303" pitchFamily="18" charset="0"/>
              </a:rPr>
              <a:t>: </a:t>
            </a:r>
          </a:p>
          <a:p>
            <a:pPr algn="ctr"/>
            <a:endParaRPr lang="es-MX" sz="4000" i="1" dirty="0">
              <a:solidFill>
                <a:srgbClr val="424242"/>
              </a:solidFill>
              <a:latin typeface="Georgia" panose="02040502050405020303" pitchFamily="18" charset="0"/>
            </a:endParaRPr>
          </a:p>
          <a:p>
            <a:pPr algn="ctr"/>
            <a:r>
              <a:rPr lang="es-MX" sz="4000" b="0" i="1" dirty="0">
                <a:effectLst/>
                <a:latin typeface="Georgia" panose="02040502050405020303" pitchFamily="18" charset="0"/>
              </a:rPr>
              <a:t>Gobiernos, sociedad y empresas deben actuar ya, o el planeta alcanzará pronto un punto de no retorno. Las consecuencias pueden ir desde el aumento del nivel del mar, sequías o incendios, hasta la </a:t>
            </a:r>
            <a:r>
              <a:rPr lang="es-MX" sz="4000" b="1" i="1" dirty="0">
                <a:effectLst/>
                <a:latin typeface="Georgia" panose="02040502050405020303" pitchFamily="18" charset="0"/>
              </a:rPr>
              <a:t>escasez de recursos esenciales como agua o alimentos.</a:t>
            </a:r>
            <a:endParaRPr lang="es-MX" sz="2800" b="0" i="1" dirty="0">
              <a:effectLst/>
              <a:latin typeface="Helvetica" panose="020B0604020202020204" pitchFamily="34" charset="0"/>
            </a:endParaRPr>
          </a:p>
        </p:txBody>
      </p:sp>
    </p:spTree>
    <p:extLst>
      <p:ext uri="{BB962C8B-B14F-4D97-AF65-F5344CB8AC3E}">
        <p14:creationId xmlns:p14="http://schemas.microsoft.com/office/powerpoint/2010/main" val="3529464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6AE6EA-D945-0848-5BF1-1073F88D26D9}"/>
              </a:ext>
            </a:extLst>
          </p:cNvPr>
          <p:cNvSpPr>
            <a:spLocks noGrp="1"/>
          </p:cNvSpPr>
          <p:nvPr>
            <p:ph type="title"/>
          </p:nvPr>
        </p:nvSpPr>
        <p:spPr>
          <a:xfrm>
            <a:off x="1870030" y="1484244"/>
            <a:ext cx="9169031" cy="4293704"/>
          </a:xfrm>
        </p:spPr>
        <p:txBody>
          <a:bodyPr>
            <a:normAutofit/>
          </a:bodyPr>
          <a:lstStyle/>
          <a:p>
            <a:pPr algn="ctr"/>
            <a:r>
              <a:rPr lang="es-MX" sz="6700" b="1" dirty="0">
                <a:effectLst>
                  <a:outerShdw blurRad="38100" dist="38100" dir="2700000" algn="tl">
                    <a:srgbClr val="000000">
                      <a:alpha val="43137"/>
                    </a:srgbClr>
                  </a:outerShdw>
                </a:effectLst>
              </a:rPr>
              <a:t>VIDEOS</a:t>
            </a:r>
            <a:br>
              <a:rPr lang="es-MX" sz="6700" b="1" dirty="0">
                <a:effectLst>
                  <a:outerShdw blurRad="38100" dist="38100" dir="2700000" algn="tl">
                    <a:srgbClr val="000000">
                      <a:alpha val="43137"/>
                    </a:srgbClr>
                  </a:outerShdw>
                </a:effectLst>
              </a:rPr>
            </a:br>
            <a:br>
              <a:rPr lang="es-MX" sz="6700" b="1" dirty="0">
                <a:effectLst>
                  <a:outerShdw blurRad="38100" dist="38100" dir="2700000" algn="tl">
                    <a:srgbClr val="000000">
                      <a:alpha val="43137"/>
                    </a:srgbClr>
                  </a:outerShdw>
                </a:effectLst>
              </a:rPr>
            </a:br>
            <a:r>
              <a:rPr lang="es-MX" sz="6700" b="1" dirty="0">
                <a:effectLst>
                  <a:outerShdw blurRad="38100" dist="38100" dir="2700000" algn="tl">
                    <a:srgbClr val="000000">
                      <a:alpha val="43137"/>
                    </a:srgbClr>
                  </a:outerShdw>
                </a:effectLst>
              </a:rPr>
              <a:t>FIN DE UNIDAD 2</a:t>
            </a:r>
            <a:br>
              <a:rPr lang="es-MX" b="1" dirty="0">
                <a:effectLst>
                  <a:outerShdw blurRad="38100" dist="38100" dir="2700000" algn="tl">
                    <a:srgbClr val="000000">
                      <a:alpha val="43137"/>
                    </a:srgbClr>
                  </a:outerShdw>
                </a:effectLst>
              </a:rPr>
            </a:br>
            <a:br>
              <a:rPr lang="es-MX" b="1" dirty="0">
                <a:effectLst>
                  <a:outerShdw blurRad="38100" dist="38100" dir="2700000" algn="tl">
                    <a:srgbClr val="000000">
                      <a:alpha val="43137"/>
                    </a:srgbClr>
                  </a:outerShdw>
                </a:effectLst>
              </a:rPr>
            </a:br>
            <a:endParaRPr lang="es-A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9680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5AD065E-2077-6D0F-6194-76B364620F00}"/>
              </a:ext>
            </a:extLst>
          </p:cNvPr>
          <p:cNvSpPr txBox="1"/>
          <p:nvPr/>
        </p:nvSpPr>
        <p:spPr>
          <a:xfrm>
            <a:off x="659294" y="1741653"/>
            <a:ext cx="9372601" cy="923330"/>
          </a:xfrm>
          <a:prstGeom prst="rect">
            <a:avLst/>
          </a:prstGeom>
          <a:noFill/>
        </p:spPr>
        <p:txBody>
          <a:bodyPr wrap="square">
            <a:spAutoFit/>
          </a:bodyPr>
          <a:lstStyle/>
          <a:p>
            <a:r>
              <a:rPr lang="es-AR" dirty="0">
                <a:solidFill>
                  <a:schemeClr val="accent2"/>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https://hazrevista.org/rsc/2019/12/cinco-pequenos-actos-para-contribuir-a-la-sostenibilidad-del-planeta-desde-la-empresa</a:t>
            </a:r>
            <a:r>
              <a:rPr lang="es-AR" dirty="0">
                <a:solidFill>
                  <a:srgbClr val="92D05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t>
            </a:r>
            <a:endParaRPr lang="es-AR" dirty="0">
              <a:solidFill>
                <a:srgbClr val="92D050"/>
              </a:solidFill>
              <a:latin typeface="Arial" panose="020B0604020202020204" pitchFamily="34" charset="0"/>
              <a:cs typeface="Arial" panose="020B0604020202020204" pitchFamily="34" charset="0"/>
            </a:endParaRPr>
          </a:p>
          <a:p>
            <a:endParaRPr lang="es-AR" dirty="0"/>
          </a:p>
        </p:txBody>
      </p:sp>
      <p:sp>
        <p:nvSpPr>
          <p:cNvPr id="3" name="CuadroTexto 2">
            <a:extLst>
              <a:ext uri="{FF2B5EF4-FFF2-40B4-BE49-F238E27FC236}">
                <a16:creationId xmlns:a16="http://schemas.microsoft.com/office/drawing/2014/main" id="{D946BAEE-3C12-3A7E-E2A2-CE46587665E7}"/>
              </a:ext>
            </a:extLst>
          </p:cNvPr>
          <p:cNvSpPr txBox="1"/>
          <p:nvPr/>
        </p:nvSpPr>
        <p:spPr>
          <a:xfrm>
            <a:off x="659295" y="1234613"/>
            <a:ext cx="8494644" cy="369332"/>
          </a:xfrm>
          <a:prstGeom prst="rect">
            <a:avLst/>
          </a:prstGeom>
          <a:noFill/>
        </p:spPr>
        <p:txBody>
          <a:bodyPr wrap="square">
            <a:spAutoFit/>
          </a:bodyPr>
          <a:lstStyle/>
          <a:p>
            <a:r>
              <a:rPr lang="es-MX" i="0" dirty="0">
                <a:solidFill>
                  <a:schemeClr val="accent2"/>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http://www.revista-critica.com/la-revista/editoriales/269-consumo-y-ciudadania</a:t>
            </a:r>
            <a:endParaRPr lang="es-MX" i="0" dirty="0">
              <a:solidFill>
                <a:schemeClr val="accent2"/>
              </a:solidFill>
              <a:effectLst/>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B554AE60-2BA3-5339-2B5F-DB7E2C222026}"/>
              </a:ext>
            </a:extLst>
          </p:cNvPr>
          <p:cNvSpPr txBox="1"/>
          <p:nvPr/>
        </p:nvSpPr>
        <p:spPr>
          <a:xfrm>
            <a:off x="659294" y="2479525"/>
            <a:ext cx="9780104" cy="646331"/>
          </a:xfrm>
          <a:prstGeom prst="rect">
            <a:avLst/>
          </a:prstGeom>
          <a:noFill/>
        </p:spPr>
        <p:txBody>
          <a:bodyPr wrap="square">
            <a:spAutoFit/>
          </a:bodyPr>
          <a:lstStyle/>
          <a:p>
            <a:r>
              <a:rPr lang="es-AR" dirty="0">
                <a:solidFill>
                  <a:schemeClr val="accent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https://www.argentina.gob.ar/sites/default/files/estrategia_nacional_de_consumo_y_produccion_sostenibles.pdf</a:t>
            </a:r>
            <a:endParaRPr lang="es-AR" dirty="0">
              <a:solidFill>
                <a:schemeClr val="accent2"/>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52B0585E-C456-1EB4-3494-A46FEAB3CBB4}"/>
              </a:ext>
            </a:extLst>
          </p:cNvPr>
          <p:cNvSpPr txBox="1"/>
          <p:nvPr/>
        </p:nvSpPr>
        <p:spPr>
          <a:xfrm>
            <a:off x="659295" y="3244334"/>
            <a:ext cx="9780103" cy="369332"/>
          </a:xfrm>
          <a:prstGeom prst="rect">
            <a:avLst/>
          </a:prstGeom>
          <a:noFill/>
        </p:spPr>
        <p:txBody>
          <a:bodyPr wrap="square">
            <a:spAutoFit/>
          </a:bodyPr>
          <a:lstStyle/>
          <a:p>
            <a:r>
              <a:rPr lang="es-AR" dirty="0">
                <a:solidFill>
                  <a:schemeClr val="accent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https://www.ecologiaverde.com/como-afecta-el-consumismo-al-medio-ambiente-2755.html</a:t>
            </a:r>
            <a:endParaRPr lang="es-AR" dirty="0">
              <a:solidFill>
                <a:schemeClr val="accent2"/>
              </a:solidFill>
              <a:latin typeface="Arial" panose="020B0604020202020204" pitchFamily="34" charset="0"/>
              <a:cs typeface="Arial" panose="020B0604020202020204" pitchFamily="34" charset="0"/>
            </a:endParaRPr>
          </a:p>
        </p:txBody>
      </p:sp>
      <p:sp>
        <p:nvSpPr>
          <p:cNvPr id="2" name="CuadroTexto 1">
            <a:extLst>
              <a:ext uri="{FF2B5EF4-FFF2-40B4-BE49-F238E27FC236}">
                <a16:creationId xmlns:a16="http://schemas.microsoft.com/office/drawing/2014/main" id="{49FA8352-3EE9-EDFC-688B-63F793E814D0}"/>
              </a:ext>
            </a:extLst>
          </p:cNvPr>
          <p:cNvSpPr txBox="1"/>
          <p:nvPr/>
        </p:nvSpPr>
        <p:spPr>
          <a:xfrm>
            <a:off x="629475" y="3732144"/>
            <a:ext cx="8902148" cy="646331"/>
          </a:xfrm>
          <a:prstGeom prst="rect">
            <a:avLst/>
          </a:prstGeom>
          <a:noFill/>
        </p:spPr>
        <p:txBody>
          <a:bodyPr wrap="square">
            <a:spAutoFit/>
          </a:bodyPr>
          <a:lstStyle/>
          <a:p>
            <a:r>
              <a:rPr lang="es-AR" dirty="0">
                <a:hlinkClick r:id="rId6"/>
              </a:rPr>
              <a:t>https://economipedia.com/definiciones/relaciones-de-produccion.html</a:t>
            </a:r>
            <a:endParaRPr lang="es-AR" dirty="0"/>
          </a:p>
          <a:p>
            <a:endParaRPr lang="es-AR" dirty="0"/>
          </a:p>
        </p:txBody>
      </p:sp>
      <p:sp>
        <p:nvSpPr>
          <p:cNvPr id="6" name="CuadroTexto 5">
            <a:extLst>
              <a:ext uri="{FF2B5EF4-FFF2-40B4-BE49-F238E27FC236}">
                <a16:creationId xmlns:a16="http://schemas.microsoft.com/office/drawing/2014/main" id="{927001DA-5E42-B0E5-8360-625C4B449C3A}"/>
              </a:ext>
            </a:extLst>
          </p:cNvPr>
          <p:cNvSpPr txBox="1"/>
          <p:nvPr/>
        </p:nvSpPr>
        <p:spPr>
          <a:xfrm>
            <a:off x="629475" y="4563142"/>
            <a:ext cx="8902148" cy="369332"/>
          </a:xfrm>
          <a:prstGeom prst="rect">
            <a:avLst/>
          </a:prstGeom>
          <a:noFill/>
        </p:spPr>
        <p:txBody>
          <a:bodyPr wrap="square">
            <a:spAutoFit/>
          </a:bodyPr>
          <a:lstStyle/>
          <a:p>
            <a:r>
              <a:rPr lang="es-AR" dirty="0">
                <a:hlinkClick r:id="rId7"/>
              </a:rPr>
              <a:t>https://encyclopaedia.herdereditorial.com/wiki/Relaciones_de_producci%C3%B3n</a:t>
            </a:r>
            <a:endParaRPr lang="es-AR" dirty="0"/>
          </a:p>
        </p:txBody>
      </p:sp>
      <p:sp>
        <p:nvSpPr>
          <p:cNvPr id="8" name="CuadroTexto 7">
            <a:extLst>
              <a:ext uri="{FF2B5EF4-FFF2-40B4-BE49-F238E27FC236}">
                <a16:creationId xmlns:a16="http://schemas.microsoft.com/office/drawing/2014/main" id="{E558632A-3F24-8351-2C26-C4AB9EA0F137}"/>
              </a:ext>
            </a:extLst>
          </p:cNvPr>
          <p:cNvSpPr txBox="1"/>
          <p:nvPr/>
        </p:nvSpPr>
        <p:spPr>
          <a:xfrm>
            <a:off x="629475" y="5257296"/>
            <a:ext cx="10058400" cy="646331"/>
          </a:xfrm>
          <a:prstGeom prst="rect">
            <a:avLst/>
          </a:prstGeom>
          <a:solidFill>
            <a:schemeClr val="bg1"/>
          </a:solidFill>
        </p:spPr>
        <p:txBody>
          <a:bodyPr wrap="square">
            <a:spAutoFit/>
          </a:bodyPr>
          <a:lstStyle/>
          <a:p>
            <a:r>
              <a:rPr lang="es-AR" dirty="0">
                <a:hlinkClick r:id="rId8"/>
              </a:rPr>
              <a:t>http://www.cts.fra.utn.edu.ar/xframework/files/entities/contenidos/12/Modulo-I_-Sustentabilidad_Procesos_Productivos_01.pdf</a:t>
            </a:r>
            <a:endParaRPr lang="es-AR" dirty="0"/>
          </a:p>
        </p:txBody>
      </p:sp>
    </p:spTree>
    <p:extLst>
      <p:ext uri="{BB962C8B-B14F-4D97-AF65-F5344CB8AC3E}">
        <p14:creationId xmlns:p14="http://schemas.microsoft.com/office/powerpoint/2010/main" val="147795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2D3DF9B-8335-D87C-3F0E-385B09099717}"/>
              </a:ext>
            </a:extLst>
          </p:cNvPr>
          <p:cNvSpPr txBox="1"/>
          <p:nvPr/>
        </p:nvSpPr>
        <p:spPr>
          <a:xfrm>
            <a:off x="172278" y="612844"/>
            <a:ext cx="11860695" cy="5201424"/>
          </a:xfrm>
          <a:prstGeom prst="rect">
            <a:avLst/>
          </a:prstGeom>
          <a:solidFill>
            <a:schemeClr val="accent2">
              <a:lumMod val="20000"/>
              <a:lumOff val="80000"/>
            </a:schemeClr>
          </a:solidFill>
        </p:spPr>
        <p:txBody>
          <a:bodyPr wrap="square">
            <a:spAutoFit/>
          </a:bodyPr>
          <a:lstStyle/>
          <a:p>
            <a:pPr algn="ctr"/>
            <a:r>
              <a:rPr lang="es-MX" sz="2000" b="1" dirty="0">
                <a:solidFill>
                  <a:schemeClr val="accent2">
                    <a:lumMod val="75000"/>
                  </a:schemeClr>
                </a:solidFill>
                <a:effectLst>
                  <a:outerShdw blurRad="38100" dist="38100" dir="2700000" algn="tl">
                    <a:srgbClr val="000000">
                      <a:alpha val="43137"/>
                    </a:srgbClr>
                  </a:outerShdw>
                </a:effectLst>
              </a:rPr>
              <a:t>¿</a:t>
            </a:r>
            <a:r>
              <a:rPr lang="es-MX" sz="2800" b="1" dirty="0">
                <a:solidFill>
                  <a:schemeClr val="accent2">
                    <a:lumMod val="75000"/>
                  </a:schemeClr>
                </a:solidFill>
                <a:effectLst>
                  <a:outerShdw blurRad="38100" dist="38100" dir="2700000" algn="tl">
                    <a:srgbClr val="000000">
                      <a:alpha val="43137"/>
                    </a:srgbClr>
                  </a:outerShdw>
                </a:effectLst>
              </a:rPr>
              <a:t>Qué se entiende por consumo responsable y sustentable? </a:t>
            </a:r>
          </a:p>
          <a:p>
            <a:endParaRPr lang="es-MX" sz="2400" dirty="0">
              <a:solidFill>
                <a:schemeClr val="accent2">
                  <a:lumMod val="75000"/>
                </a:schemeClr>
              </a:solidFill>
            </a:endParaRPr>
          </a:p>
          <a:p>
            <a:r>
              <a:rPr lang="es-MX" sz="2800" dirty="0"/>
              <a:t>El consumo sustentable busca encontrar soluciones viables a los desequilibrios entre la sociedad y la naturaleza incorporando o reforzando una conducta más responsable por parte de los ciudadanos. Se trata de un concepto que se relaciona particularmente con la producción, distribución, uso y disposición de productos y servicios. De este modo, se busca fomentar el uso de servicios y productos que cubran las necesidades básicas, mejorando la calidad de vida, reduciendo tanto el consumo de recursos naturales como los materiales no degradables. El fin es trabajar por la disminución de residuos y elementos contaminantes en el ciclo de vida del producto o servicio. </a:t>
            </a:r>
            <a:endParaRPr lang="es-AR" sz="2000" dirty="0"/>
          </a:p>
        </p:txBody>
      </p:sp>
    </p:spTree>
    <p:extLst>
      <p:ext uri="{BB962C8B-B14F-4D97-AF65-F5344CB8AC3E}">
        <p14:creationId xmlns:p14="http://schemas.microsoft.com/office/powerpoint/2010/main" val="20523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F5B5E6C-C7D8-FC51-2AA5-C058A709FAEA}"/>
              </a:ext>
            </a:extLst>
          </p:cNvPr>
          <p:cNvSpPr txBox="1"/>
          <p:nvPr/>
        </p:nvSpPr>
        <p:spPr>
          <a:xfrm>
            <a:off x="265044" y="182220"/>
            <a:ext cx="11463129" cy="6247864"/>
          </a:xfrm>
          <a:prstGeom prst="rect">
            <a:avLst/>
          </a:prstGeom>
          <a:solidFill>
            <a:schemeClr val="accent2">
              <a:lumMod val="20000"/>
              <a:lumOff val="80000"/>
            </a:schemeClr>
          </a:solidFill>
        </p:spPr>
        <p:txBody>
          <a:bodyPr wrap="square">
            <a:spAutoFit/>
          </a:bodyPr>
          <a:lstStyle/>
          <a:p>
            <a:pPr algn="ctr"/>
            <a:r>
              <a:rPr lang="es-MX" sz="3200" b="1" dirty="0">
                <a:solidFill>
                  <a:schemeClr val="accent2">
                    <a:lumMod val="75000"/>
                  </a:schemeClr>
                </a:solidFill>
                <a:effectLst>
                  <a:outerShdw blurRad="38100" dist="38100" dir="2700000" algn="tl">
                    <a:srgbClr val="000000">
                      <a:alpha val="43137"/>
                    </a:srgbClr>
                  </a:outerShdw>
                </a:effectLst>
              </a:rPr>
              <a:t>¿Qué se entiende por ciclo de vida de un producto o servicio? </a:t>
            </a:r>
          </a:p>
          <a:p>
            <a:endParaRPr lang="es-MX" sz="2800" dirty="0"/>
          </a:p>
          <a:p>
            <a:r>
              <a:rPr lang="es-MX" sz="2800" dirty="0"/>
              <a:t>Los consumidores muestran un creciente interés por saber qué hay detrás de cada producto que compran. El concepto del ciclo de vida significa que cada elemento de la cadena que conforma el ciclo de vida de un producto, desde su elaboración hasta su procesamiento final, cumple una responsabilidad y desempeña un papel específico, tomando en cuenta todos los efectos externos importantes. Es necesario considerar con todo detalle el impacto de cada etapa del ciclo de vida [materiales y manufactura; uso del cliente, eliminación y destino final] para tomar decisiones informadas sobre los patrones de producción y consumo, políticas públicas y estrategias de gestión (Klaus </a:t>
            </a:r>
            <a:r>
              <a:rPr lang="es-MX" sz="2800" dirty="0" err="1"/>
              <a:t>Toepfer</a:t>
            </a:r>
            <a:r>
              <a:rPr lang="es-MX" sz="2800" dirty="0"/>
              <a:t>, Director Ejecutivo, PNUMA, p.3; en UNEP, 2004).</a:t>
            </a:r>
            <a:endParaRPr lang="es-AR" sz="2800" dirty="0"/>
          </a:p>
        </p:txBody>
      </p:sp>
    </p:spTree>
    <p:extLst>
      <p:ext uri="{BB962C8B-B14F-4D97-AF65-F5344CB8AC3E}">
        <p14:creationId xmlns:p14="http://schemas.microsoft.com/office/powerpoint/2010/main" val="1393470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5B60487-FC44-ABB0-3112-A0FAEA96125F}"/>
              </a:ext>
            </a:extLst>
          </p:cNvPr>
          <p:cNvSpPr txBox="1"/>
          <p:nvPr/>
        </p:nvSpPr>
        <p:spPr>
          <a:xfrm>
            <a:off x="1" y="649431"/>
            <a:ext cx="11926956" cy="5693866"/>
          </a:xfrm>
          <a:prstGeom prst="rect">
            <a:avLst/>
          </a:prstGeom>
          <a:solidFill>
            <a:schemeClr val="accent2">
              <a:lumMod val="20000"/>
              <a:lumOff val="80000"/>
            </a:schemeClr>
          </a:solidFill>
        </p:spPr>
        <p:txBody>
          <a:bodyPr wrap="square">
            <a:spAutoFit/>
          </a:bodyPr>
          <a:lstStyle/>
          <a:p>
            <a:pPr algn="ctr"/>
            <a:r>
              <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rPr>
              <a:t>¿Qué debemos hacer los ciudadanos para contribuir al desarrollo sostenible?</a:t>
            </a:r>
          </a:p>
          <a:p>
            <a:pPr algn="ctr"/>
            <a:endPar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ndParaRPr>
          </a:p>
          <a:p>
            <a:pPr algn="l"/>
            <a:r>
              <a:rPr lang="es-MX" sz="3200" b="1" i="0" dirty="0">
                <a:solidFill>
                  <a:srgbClr val="202124"/>
                </a:solidFill>
                <a:effectLst/>
                <a:latin typeface="arial" panose="020B0604020202020204" pitchFamily="34" charset="0"/>
              </a:rPr>
              <a:t>Cinco pequeños actos para contribuir a la sostenibilidad del planeta desde la empresa</a:t>
            </a:r>
          </a:p>
          <a:p>
            <a:pPr algn="l"/>
            <a:endParaRPr lang="es-MX" sz="3200" b="0" i="0" dirty="0">
              <a:solidFill>
                <a:srgbClr val="202124"/>
              </a:solidFill>
              <a:effectLst/>
              <a:latin typeface="arial" panose="020B0604020202020204" pitchFamily="34" charset="0"/>
            </a:endParaRPr>
          </a:p>
          <a:p>
            <a:pPr algn="l">
              <a:buFont typeface="Arial" panose="020B0604020202020204" pitchFamily="34" charset="0"/>
              <a:buChar char="•"/>
            </a:pPr>
            <a:r>
              <a:rPr lang="es-MX" sz="3200" b="0" i="0" dirty="0">
                <a:solidFill>
                  <a:srgbClr val="202124"/>
                </a:solidFill>
                <a:effectLst/>
                <a:latin typeface="arial" panose="020B0604020202020204" pitchFamily="34" charset="0"/>
              </a:rPr>
              <a:t>Reducción y reciclaje </a:t>
            </a:r>
            <a:r>
              <a:rPr lang="es-MX" sz="3200" i="0" dirty="0">
                <a:solidFill>
                  <a:srgbClr val="202124"/>
                </a:solidFill>
                <a:effectLst/>
                <a:latin typeface="arial" panose="020B0604020202020204" pitchFamily="34" charset="0"/>
              </a:rPr>
              <a:t>de</a:t>
            </a:r>
            <a:r>
              <a:rPr lang="es-MX" sz="3200" b="0" i="0" dirty="0">
                <a:solidFill>
                  <a:srgbClr val="202124"/>
                </a:solidFill>
                <a:effectLst/>
                <a:latin typeface="arial" panose="020B0604020202020204" pitchFamily="34" charset="0"/>
              </a:rPr>
              <a:t> plásticos, papel y otros residuos. .</a:t>
            </a:r>
          </a:p>
          <a:p>
            <a:pPr algn="l">
              <a:buFont typeface="Arial" panose="020B0604020202020204" pitchFamily="34" charset="0"/>
              <a:buChar char="•"/>
            </a:pPr>
            <a:r>
              <a:rPr lang="es-MX" sz="3200" b="0" i="0" dirty="0">
                <a:solidFill>
                  <a:srgbClr val="202124"/>
                </a:solidFill>
                <a:effectLst/>
                <a:latin typeface="arial" panose="020B0604020202020204" pitchFamily="34" charset="0"/>
              </a:rPr>
              <a:t>Uso responsable del transporte. </a:t>
            </a:r>
          </a:p>
          <a:p>
            <a:pPr algn="l">
              <a:buFont typeface="Arial" panose="020B0604020202020204" pitchFamily="34" charset="0"/>
              <a:buChar char="•"/>
            </a:pPr>
            <a:r>
              <a:rPr lang="es-MX" sz="3200" b="0" i="0" dirty="0">
                <a:solidFill>
                  <a:srgbClr val="202124"/>
                </a:solidFill>
                <a:effectLst/>
                <a:latin typeface="arial" panose="020B0604020202020204" pitchFamily="34" charset="0"/>
              </a:rPr>
              <a:t>Eficiencia energética. </a:t>
            </a:r>
          </a:p>
          <a:p>
            <a:pPr algn="l">
              <a:buFont typeface="Arial" panose="020B0604020202020204" pitchFamily="34" charset="0"/>
              <a:buChar char="•"/>
            </a:pPr>
            <a:r>
              <a:rPr lang="es-MX" sz="3200" b="0" i="0" dirty="0">
                <a:solidFill>
                  <a:srgbClr val="202124"/>
                </a:solidFill>
                <a:effectLst/>
                <a:latin typeface="arial" panose="020B0604020202020204" pitchFamily="34" charset="0"/>
              </a:rPr>
              <a:t>Acción positiva en el entorno. </a:t>
            </a:r>
          </a:p>
          <a:p>
            <a:pPr algn="l">
              <a:buFont typeface="Arial" panose="020B0604020202020204" pitchFamily="34" charset="0"/>
              <a:buChar char="•"/>
            </a:pPr>
            <a:r>
              <a:rPr lang="es-MX" sz="3200" b="0" i="0" dirty="0">
                <a:solidFill>
                  <a:srgbClr val="202124"/>
                </a:solidFill>
                <a:effectLst/>
                <a:latin typeface="arial" panose="020B0604020202020204" pitchFamily="34" charset="0"/>
              </a:rPr>
              <a:t>Concienciación.</a:t>
            </a:r>
          </a:p>
        </p:txBody>
      </p:sp>
    </p:spTree>
    <p:extLst>
      <p:ext uri="{BB962C8B-B14F-4D97-AF65-F5344CB8AC3E}">
        <p14:creationId xmlns:p14="http://schemas.microsoft.com/office/powerpoint/2010/main" val="183248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7414CC8-81EE-5A03-6630-99A7C0C69F59}"/>
              </a:ext>
            </a:extLst>
          </p:cNvPr>
          <p:cNvSpPr txBox="1"/>
          <p:nvPr/>
        </p:nvSpPr>
        <p:spPr>
          <a:xfrm>
            <a:off x="834887" y="727647"/>
            <a:ext cx="10707755" cy="4524315"/>
          </a:xfrm>
          <a:prstGeom prst="rect">
            <a:avLst/>
          </a:prstGeom>
          <a:solidFill>
            <a:schemeClr val="accent2">
              <a:lumMod val="20000"/>
              <a:lumOff val="80000"/>
            </a:schemeClr>
          </a:solidFill>
        </p:spPr>
        <p:txBody>
          <a:bodyPr wrap="square">
            <a:spAutoFit/>
          </a:bodyPr>
          <a:lstStyle/>
          <a:p>
            <a:pPr algn="ctr"/>
            <a:r>
              <a:rPr lang="es-MX" sz="32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rPr>
              <a:t>¿Qué se propone el enfoque del consumo y la producción sostenible?</a:t>
            </a:r>
          </a:p>
          <a:p>
            <a:pPr algn="l"/>
            <a:endParaRPr lang="es-MX" sz="32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ndParaRPr>
          </a:p>
          <a:p>
            <a:pPr algn="l"/>
            <a:r>
              <a:rPr lang="es-MX" sz="3200" b="0" i="0" dirty="0">
                <a:solidFill>
                  <a:srgbClr val="202124"/>
                </a:solidFill>
                <a:effectLst/>
                <a:latin typeface="arial" panose="020B0604020202020204" pitchFamily="34" charset="0"/>
              </a:rPr>
              <a:t>El objetivo del </a:t>
            </a:r>
            <a:r>
              <a:rPr lang="es-MX" sz="3200" b="1" i="0" dirty="0">
                <a:solidFill>
                  <a:srgbClr val="202124"/>
                </a:solidFill>
                <a:effectLst/>
                <a:latin typeface="arial" panose="020B0604020202020204" pitchFamily="34" charset="0"/>
              </a:rPr>
              <a:t>consumo y la producción sostenibles</a:t>
            </a:r>
            <a:r>
              <a:rPr lang="es-MX" sz="3200" b="0" i="0" dirty="0">
                <a:solidFill>
                  <a:srgbClr val="202124"/>
                </a:solidFill>
                <a:effectLst/>
                <a:latin typeface="arial" panose="020B0604020202020204" pitchFamily="34" charset="0"/>
              </a:rPr>
              <a:t> es producir más y mejores bienes con menos recursos. Se trata de crear ganancias netas de las actividades económicas reduciendo la utilización de los recursos, la degradación y la contaminación, y logrando al mismo tiempo una mejor calidad de vida.</a:t>
            </a:r>
          </a:p>
        </p:txBody>
      </p:sp>
    </p:spTree>
    <p:extLst>
      <p:ext uri="{BB962C8B-B14F-4D97-AF65-F5344CB8AC3E}">
        <p14:creationId xmlns:p14="http://schemas.microsoft.com/office/powerpoint/2010/main" val="56480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1295F76-3188-01A2-5963-AC54B902A009}"/>
              </a:ext>
            </a:extLst>
          </p:cNvPr>
          <p:cNvSpPr txBox="1"/>
          <p:nvPr/>
        </p:nvSpPr>
        <p:spPr>
          <a:xfrm>
            <a:off x="463826" y="1260543"/>
            <a:ext cx="11741426" cy="4524315"/>
          </a:xfrm>
          <a:prstGeom prst="rect">
            <a:avLst/>
          </a:prstGeom>
          <a:solidFill>
            <a:schemeClr val="accent2">
              <a:lumMod val="20000"/>
              <a:lumOff val="80000"/>
            </a:schemeClr>
          </a:solidFill>
        </p:spPr>
        <p:txBody>
          <a:bodyPr wrap="square">
            <a:spAutoFit/>
          </a:bodyPr>
          <a:lstStyle/>
          <a:p>
            <a:pPr algn="ctr"/>
            <a:r>
              <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rPr>
              <a:t>¿Cuáles son los objetivos de el consumo sostenible?</a:t>
            </a:r>
          </a:p>
          <a:p>
            <a:pPr algn="l"/>
            <a:endParaRPr lang="es-MX" sz="3600" b="0" i="0" dirty="0">
              <a:solidFill>
                <a:srgbClr val="202124"/>
              </a:solidFill>
              <a:effectLst/>
              <a:latin typeface="arial" panose="020B0604020202020204" pitchFamily="34" charset="0"/>
            </a:endParaRPr>
          </a:p>
          <a:p>
            <a:pPr algn="l"/>
            <a:r>
              <a:rPr lang="es-MX" sz="3600" b="0" i="0" dirty="0">
                <a:solidFill>
                  <a:srgbClr val="202124"/>
                </a:solidFill>
                <a:effectLst/>
                <a:latin typeface="arial" panose="020B0604020202020204" pitchFamily="34" charset="0"/>
              </a:rPr>
              <a:t>El </a:t>
            </a:r>
            <a:r>
              <a:rPr lang="es-MX" sz="3600" b="1" i="0" dirty="0">
                <a:solidFill>
                  <a:srgbClr val="202124"/>
                </a:solidFill>
                <a:effectLst/>
                <a:latin typeface="arial" panose="020B0604020202020204" pitchFamily="34" charset="0"/>
              </a:rPr>
              <a:t>consumo</a:t>
            </a:r>
            <a:r>
              <a:rPr lang="es-MX" sz="3600" b="0" i="0" dirty="0">
                <a:solidFill>
                  <a:srgbClr val="202124"/>
                </a:solidFill>
                <a:effectLst/>
                <a:latin typeface="arial" panose="020B0604020202020204" pitchFamily="34" charset="0"/>
              </a:rPr>
              <a:t> y la producción </a:t>
            </a:r>
            <a:r>
              <a:rPr lang="es-MX" sz="3600" b="1" i="0" dirty="0">
                <a:solidFill>
                  <a:srgbClr val="202124"/>
                </a:solidFill>
                <a:effectLst/>
                <a:latin typeface="arial" panose="020B0604020202020204" pitchFamily="34" charset="0"/>
              </a:rPr>
              <a:t>sostenibles</a:t>
            </a:r>
            <a:r>
              <a:rPr lang="es-MX" sz="3600" b="0" i="0" dirty="0">
                <a:solidFill>
                  <a:srgbClr val="202124"/>
                </a:solidFill>
                <a:effectLst/>
                <a:latin typeface="arial" panose="020B0604020202020204" pitchFamily="34" charset="0"/>
              </a:rPr>
              <a:t> engloban el </a:t>
            </a:r>
            <a:r>
              <a:rPr lang="es-MX" sz="3600" b="1" i="0" dirty="0">
                <a:solidFill>
                  <a:srgbClr val="202124"/>
                </a:solidFill>
                <a:effectLst/>
                <a:latin typeface="arial" panose="020B0604020202020204" pitchFamily="34" charset="0"/>
              </a:rPr>
              <a:t>objetivo</a:t>
            </a:r>
            <a:r>
              <a:rPr lang="es-MX" sz="3600" b="0" i="0" dirty="0">
                <a:solidFill>
                  <a:srgbClr val="202124"/>
                </a:solidFill>
                <a:effectLst/>
                <a:latin typeface="arial" panose="020B0604020202020204" pitchFamily="34" charset="0"/>
              </a:rPr>
              <a:t> de desvincular sistemáticamente el crecimiento económico de la utilización creciente de los recursos y la degradación del ambiente, a fin de “hacer más con menos”.</a:t>
            </a:r>
          </a:p>
        </p:txBody>
      </p:sp>
    </p:spTree>
    <p:extLst>
      <p:ext uri="{BB962C8B-B14F-4D97-AF65-F5344CB8AC3E}">
        <p14:creationId xmlns:p14="http://schemas.microsoft.com/office/powerpoint/2010/main" val="94309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6772069-896D-705A-1E86-23FC65686104}"/>
              </a:ext>
            </a:extLst>
          </p:cNvPr>
          <p:cNvSpPr txBox="1"/>
          <p:nvPr/>
        </p:nvSpPr>
        <p:spPr>
          <a:xfrm>
            <a:off x="240195" y="269799"/>
            <a:ext cx="10071651" cy="6186309"/>
          </a:xfrm>
          <a:prstGeom prst="rect">
            <a:avLst/>
          </a:prstGeom>
          <a:solidFill>
            <a:schemeClr val="accent2">
              <a:lumMod val="20000"/>
              <a:lumOff val="80000"/>
            </a:schemeClr>
          </a:solidFill>
        </p:spPr>
        <p:txBody>
          <a:bodyPr wrap="square">
            <a:spAutoFit/>
          </a:bodyPr>
          <a:lstStyle/>
          <a:p>
            <a:pPr algn="ctr"/>
            <a:r>
              <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rPr>
              <a:t>¿Cómo afecta el consumismo al desarrollo sostenible?</a:t>
            </a:r>
          </a:p>
          <a:p>
            <a:pPr algn="ctr"/>
            <a:endPar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ndParaRPr>
          </a:p>
          <a:p>
            <a:pPr algn="ctr"/>
            <a:endParaRPr lang="es-MX" sz="3600" b="1" i="0"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endParaRPr>
          </a:p>
          <a:p>
            <a:pPr algn="l"/>
            <a:r>
              <a:rPr lang="es-MX" sz="3600" b="0" i="0" dirty="0">
                <a:solidFill>
                  <a:srgbClr val="202124"/>
                </a:solidFill>
                <a:effectLst/>
                <a:latin typeface="arial" panose="020B0604020202020204" pitchFamily="34" charset="0"/>
              </a:rPr>
              <a:t>Mientras más consumimos, más recursos naturales se extraen del planeta y, de hecho, a día de hoy se están extrayendo un 50% más de recursos naturales que hace 30 años. Y no solo aumenta el uso de los recursos, sino que también aumenta la generación de residuos y la contaminación.</a:t>
            </a:r>
          </a:p>
        </p:txBody>
      </p:sp>
      <p:pic>
        <p:nvPicPr>
          <p:cNvPr id="1026" name="Picture 2" descr="Cómo afecta el consumismo al medio ambiente">
            <a:extLst>
              <a:ext uri="{FF2B5EF4-FFF2-40B4-BE49-F238E27FC236}">
                <a16:creationId xmlns:a16="http://schemas.microsoft.com/office/drawing/2014/main" id="{CF7ED8AE-A7C2-C5E2-7E89-3D87CEC7FB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8481" y="914399"/>
            <a:ext cx="2723324" cy="181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40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8285899-3D0D-F188-33A9-E033B82487A2}"/>
              </a:ext>
            </a:extLst>
          </p:cNvPr>
          <p:cNvSpPr txBox="1"/>
          <p:nvPr/>
        </p:nvSpPr>
        <p:spPr>
          <a:xfrm>
            <a:off x="185530" y="0"/>
            <a:ext cx="11820939" cy="5016758"/>
          </a:xfrm>
          <a:prstGeom prst="rect">
            <a:avLst/>
          </a:prstGeom>
          <a:solidFill>
            <a:schemeClr val="accent2">
              <a:lumMod val="20000"/>
              <a:lumOff val="80000"/>
            </a:schemeClr>
          </a:solidFill>
        </p:spPr>
        <p:txBody>
          <a:bodyPr wrap="square">
            <a:spAutoFit/>
          </a:bodyPr>
          <a:lstStyle/>
          <a:p>
            <a:pPr algn="ctr"/>
            <a:r>
              <a:rPr lang="es-MX" sz="3200" dirty="0">
                <a:solidFill>
                  <a:schemeClr val="accent2">
                    <a:lumMod val="75000"/>
                  </a:schemeClr>
                </a:solidFill>
                <a:effectLst>
                  <a:outerShdw blurRad="38100" dist="38100" dir="2700000" algn="tl">
                    <a:srgbClr val="000000">
                      <a:alpha val="43137"/>
                    </a:srgbClr>
                  </a:outerShdw>
                </a:effectLst>
                <a:latin typeface="Catamaran"/>
              </a:rPr>
              <a:t>¿</a:t>
            </a:r>
            <a:r>
              <a:rPr lang="es-MX" sz="3200" i="0" dirty="0">
                <a:solidFill>
                  <a:schemeClr val="accent2">
                    <a:lumMod val="75000"/>
                  </a:schemeClr>
                </a:solidFill>
                <a:effectLst>
                  <a:outerShdw blurRad="38100" dist="38100" dir="2700000" algn="tl">
                    <a:srgbClr val="000000">
                      <a:alpha val="43137"/>
                    </a:srgbClr>
                  </a:outerShdw>
                </a:effectLst>
                <a:latin typeface="Catamaran"/>
              </a:rPr>
              <a:t>Qué es el consumismo y sus causas?</a:t>
            </a:r>
          </a:p>
          <a:p>
            <a:pPr algn="ctr"/>
            <a:endParaRPr lang="es-MX" sz="3200" i="0" dirty="0">
              <a:solidFill>
                <a:schemeClr val="accent2">
                  <a:lumMod val="75000"/>
                </a:schemeClr>
              </a:solidFill>
              <a:effectLst>
                <a:outerShdw blurRad="38100" dist="38100" dir="2700000" algn="tl">
                  <a:srgbClr val="000000">
                    <a:alpha val="43137"/>
                  </a:srgbClr>
                </a:outerShdw>
              </a:effectLst>
              <a:latin typeface="Catamaran"/>
            </a:endParaRPr>
          </a:p>
          <a:p>
            <a:pPr algn="l"/>
            <a:r>
              <a:rPr lang="es-MX" sz="3200" b="0" i="0" dirty="0">
                <a:solidFill>
                  <a:srgbClr val="333333"/>
                </a:solidFill>
                <a:effectLst/>
                <a:latin typeface="Catamaran"/>
              </a:rPr>
              <a:t>El consumismo se refleja en la</a:t>
            </a:r>
            <a:r>
              <a:rPr lang="es-MX" sz="3200" b="1" i="0" dirty="0">
                <a:solidFill>
                  <a:srgbClr val="333333"/>
                </a:solidFill>
                <a:effectLst/>
                <a:latin typeface="Catamaran"/>
              </a:rPr>
              <a:t> adquisición abusiva de productos</a:t>
            </a:r>
            <a:r>
              <a:rPr lang="es-MX" sz="3200" b="0" i="0" dirty="0">
                <a:solidFill>
                  <a:srgbClr val="333333"/>
                </a:solidFill>
                <a:effectLst/>
                <a:latin typeface="Catamaran"/>
              </a:rPr>
              <a:t>, que no siempre son necesarios para cubrir las necesidades vitales del ser humano. A continuación, se mostrarán cuáles son las </a:t>
            </a:r>
            <a:r>
              <a:rPr lang="es-MX" sz="3200" b="1" i="0" dirty="0">
                <a:solidFill>
                  <a:srgbClr val="333333"/>
                </a:solidFill>
                <a:effectLst/>
                <a:latin typeface="Catamaran"/>
              </a:rPr>
              <a:t>causas del consumismo</a:t>
            </a:r>
            <a:r>
              <a:rPr lang="es-MX" sz="3200" b="0" i="0" dirty="0">
                <a:solidFill>
                  <a:srgbClr val="333333"/>
                </a:solidFill>
                <a:effectLst/>
                <a:latin typeface="Catamaran"/>
              </a:rPr>
              <a:t>:</a:t>
            </a:r>
          </a:p>
          <a:p>
            <a:pPr algn="l"/>
            <a:endParaRPr lang="es-MX" sz="3200" b="0" i="0" dirty="0">
              <a:solidFill>
                <a:srgbClr val="333333"/>
              </a:solidFill>
              <a:effectLst/>
              <a:latin typeface="Catamaran"/>
            </a:endParaRPr>
          </a:p>
          <a:p>
            <a:pPr algn="l">
              <a:buFont typeface="Arial" panose="020B0604020202020204" pitchFamily="34" charset="0"/>
              <a:buChar char="•"/>
            </a:pPr>
            <a:r>
              <a:rPr lang="es-MX" sz="3200" b="1" i="0" dirty="0">
                <a:solidFill>
                  <a:srgbClr val="333333"/>
                </a:solidFill>
                <a:effectLst/>
                <a:latin typeface="Catamaran"/>
              </a:rPr>
              <a:t>Política:</a:t>
            </a:r>
            <a:r>
              <a:rPr lang="es-MX" sz="3200" b="0" i="0" dirty="0">
                <a:solidFill>
                  <a:srgbClr val="333333"/>
                </a:solidFill>
                <a:effectLst/>
                <a:latin typeface="Catamaran"/>
              </a:rPr>
              <a:t> políticas que no fomenten un consumo responsable.</a:t>
            </a:r>
          </a:p>
          <a:p>
            <a:pPr algn="l">
              <a:buFont typeface="Arial" panose="020B0604020202020204" pitchFamily="34" charset="0"/>
              <a:buChar char="•"/>
            </a:pPr>
            <a:r>
              <a:rPr lang="es-MX" sz="3200" b="1" i="0" dirty="0">
                <a:solidFill>
                  <a:srgbClr val="333333"/>
                </a:solidFill>
                <a:effectLst/>
                <a:latin typeface="Catamaran"/>
              </a:rPr>
              <a:t>Sistema económico:</a:t>
            </a:r>
            <a:r>
              <a:rPr lang="es-MX" sz="3200" b="0" i="0" dirty="0">
                <a:solidFill>
                  <a:srgbClr val="333333"/>
                </a:solidFill>
                <a:effectLst/>
                <a:latin typeface="Catamaran"/>
              </a:rPr>
              <a:t> el sistema capitalista está basado en la producción para ofrecer bienes y servicios en el mercado.</a:t>
            </a:r>
          </a:p>
        </p:txBody>
      </p:sp>
    </p:spTree>
    <p:extLst>
      <p:ext uri="{BB962C8B-B14F-4D97-AF65-F5344CB8AC3E}">
        <p14:creationId xmlns:p14="http://schemas.microsoft.com/office/powerpoint/2010/main" val="3680892472"/>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1310</TotalTime>
  <Words>2047</Words>
  <Application>Microsoft Office PowerPoint</Application>
  <PresentationFormat>Panorámica</PresentationFormat>
  <Paragraphs>89</Paragraphs>
  <Slides>27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arial</vt:lpstr>
      <vt:lpstr>Catamaran</vt:lpstr>
      <vt:lpstr>Georgia</vt:lpstr>
      <vt:lpstr>Helvetica</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VIDEOS  FIN DE UNIDAD 2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Carla Daniela González</dc:creator>
  <cp:lastModifiedBy>Carla Daniela González</cp:lastModifiedBy>
  <cp:revision>18</cp:revision>
  <dcterms:created xsi:type="dcterms:W3CDTF">2022-08-23T10:08:21Z</dcterms:created>
  <dcterms:modified xsi:type="dcterms:W3CDTF">2023-09-25T17:52:27Z</dcterms:modified>
</cp:coreProperties>
</file>