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79" r:id="rId3"/>
    <p:sldId id="326" r:id="rId4"/>
    <p:sldId id="325" r:id="rId5"/>
    <p:sldId id="301" r:id="rId6"/>
    <p:sldId id="322" r:id="rId7"/>
    <p:sldId id="302" r:id="rId8"/>
    <p:sldId id="321" r:id="rId9"/>
    <p:sldId id="323" r:id="rId10"/>
    <p:sldId id="324" r:id="rId11"/>
    <p:sldId id="299"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8/7/2023</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‹Nº›</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ítulo y objetos">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extLst>
      <p:ext uri="{BB962C8B-B14F-4D97-AF65-F5344CB8AC3E}">
        <p14:creationId xmlns:p14="http://schemas.microsoft.com/office/powerpoint/2010/main" val="3831293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8/7/2023</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8/7/2023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8/7/2023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8/7/2023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8/7/2023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8/7/2023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8/7/2023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8/7/2023</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‹Nº›</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s://www.un.org/es/about-us/un-charter" TargetMode="External"/><Relationship Id="rId2" Type="http://schemas.openxmlformats.org/officeDocument/2006/relationships/hyperlink" Target="https://www.un.org/es/our-work" TargetMode="External"/><Relationship Id="rId1" Type="http://schemas.openxmlformats.org/officeDocument/2006/relationships/slideLayout" Target="../slideLayouts/slideLayout12.xml"/><Relationship Id="rId5" Type="http://schemas.openxmlformats.org/officeDocument/2006/relationships/image" Target="../media/image2.png"/><Relationship Id="rId4" Type="http://schemas.openxmlformats.org/officeDocument/2006/relationships/hyperlink" Target="https://www.un.org/es/about-us/member-state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un.org/es/our-work/protect-human-rights" TargetMode="External"/><Relationship Id="rId2" Type="http://schemas.openxmlformats.org/officeDocument/2006/relationships/hyperlink" Target="https://www.un.org/es/our-work/maintain-international-peace-and-security" TargetMode="External"/><Relationship Id="rId1" Type="http://schemas.openxmlformats.org/officeDocument/2006/relationships/slideLayout" Target="../slideLayouts/slideLayout12.xml"/><Relationship Id="rId6" Type="http://schemas.openxmlformats.org/officeDocument/2006/relationships/hyperlink" Target="https://www.un.org/es/our-work/uphold-international-law" TargetMode="External"/><Relationship Id="rId5" Type="http://schemas.openxmlformats.org/officeDocument/2006/relationships/hyperlink" Target="https://www.un.org/es/our-work/support-sustainable-development-and-climate-action" TargetMode="External"/><Relationship Id="rId4" Type="http://schemas.openxmlformats.org/officeDocument/2006/relationships/hyperlink" Target="https://www.un.org/es/our-work/deliver-humanitarian-aid"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1B156256-32C2-DD09-7837-288D90510F38}"/>
              </a:ext>
            </a:extLst>
          </p:cNvPr>
          <p:cNvSpPr txBox="1"/>
          <p:nvPr/>
        </p:nvSpPr>
        <p:spPr>
          <a:xfrm>
            <a:off x="1484243" y="1378227"/>
            <a:ext cx="9024731" cy="3520003"/>
          </a:xfrm>
          <a:prstGeom prst="rect">
            <a:avLst/>
          </a:prstGeom>
          <a:solidFill>
            <a:srgbClr val="FF0000"/>
          </a:solidFill>
        </p:spPr>
        <p:txBody>
          <a:bodyPr wrap="square">
            <a:spAutoFit/>
          </a:bodyPr>
          <a:lstStyle/>
          <a:p>
            <a:pPr algn="ctr"/>
            <a:r>
              <a:rPr lang="es-MX" sz="4400" dirty="0"/>
              <a:t>UNIDAD 1 </a:t>
            </a:r>
          </a:p>
          <a:p>
            <a:pPr algn="ctr"/>
            <a:r>
              <a:rPr lang="es-MX" sz="4400" dirty="0"/>
              <a:t>TEMA 3</a:t>
            </a:r>
          </a:p>
          <a:p>
            <a:pPr algn="ctr"/>
            <a:endParaRPr lang="es-MX" sz="4400" dirty="0"/>
          </a:p>
          <a:p>
            <a:pPr marR="0" lvl="0" algn="ctr" defTabSz="457200" rtl="0" eaLnBrk="1" fontAlgn="auto" latinLnBrk="0" hangingPunct="1">
              <a:lnSpc>
                <a:spcPct val="107000"/>
              </a:lnSpc>
              <a:spcBef>
                <a:spcPts val="0"/>
              </a:spcBef>
              <a:spcAft>
                <a:spcPts val="800"/>
              </a:spcAft>
              <a:buClrTx/>
              <a:buSzTx/>
              <a:tabLst/>
              <a:defRPr/>
            </a:pPr>
            <a:r>
              <a:rPr kumimoji="0" lang="es-AR" sz="44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Análisis de los objetivos de Desarrollo Sostenible.</a:t>
            </a:r>
          </a:p>
        </p:txBody>
      </p:sp>
    </p:spTree>
    <p:extLst>
      <p:ext uri="{BB962C8B-B14F-4D97-AF65-F5344CB8AC3E}">
        <p14:creationId xmlns:p14="http://schemas.microsoft.com/office/powerpoint/2010/main" val="1526342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69FB3E30-1BEF-1F0B-432B-1D47A26340A7}"/>
              </a:ext>
            </a:extLst>
          </p:cNvPr>
          <p:cNvSpPr txBox="1"/>
          <p:nvPr/>
        </p:nvSpPr>
        <p:spPr>
          <a:xfrm>
            <a:off x="253219" y="477189"/>
            <a:ext cx="11760590" cy="5016758"/>
          </a:xfrm>
          <a:prstGeom prst="rect">
            <a:avLst/>
          </a:prstGeom>
          <a:solidFill>
            <a:schemeClr val="bg1"/>
          </a:solidFill>
        </p:spPr>
        <p:txBody>
          <a:bodyPr wrap="square">
            <a:spAutoFit/>
          </a:bodyPr>
          <a:lstStyle/>
          <a:p>
            <a:pPr algn="l" fontAlgn="base"/>
            <a:r>
              <a:rPr lang="es-MX" sz="3200" b="0" i="0" dirty="0">
                <a:solidFill>
                  <a:srgbClr val="000000"/>
                </a:solidFill>
                <a:effectLst/>
                <a:latin typeface="Arial" panose="020B0604020202020204" pitchFamily="34" charset="0"/>
                <a:cs typeface="Arial" panose="020B0604020202020204" pitchFamily="34" charset="0"/>
              </a:rPr>
              <a:t>A su vez, los Objetivos de Desarrollo Sostenible coincidieron con otro acuerdo histórico acontecido en 2015 en la Conferencia de las Naciones Unidas Sobre el Cambio Climático celebrada en París. Junto con el Marco de Sendai para la Reducción del Riesgo de Desastres celebrado en Japón, </a:t>
            </a:r>
            <a:r>
              <a:rPr lang="es-MX" sz="3200" b="1" i="0" dirty="0">
                <a:solidFill>
                  <a:srgbClr val="000000"/>
                </a:solidFill>
                <a:effectLst/>
                <a:latin typeface="Arial" panose="020B0604020202020204" pitchFamily="34" charset="0"/>
                <a:cs typeface="Arial" panose="020B0604020202020204" pitchFamily="34" charset="0"/>
              </a:rPr>
              <a:t>estos acuerdos proporcionan un conjunto de estándares y objetivos alcanzables</a:t>
            </a:r>
            <a:r>
              <a:rPr lang="es-MX" sz="3200" b="0" i="0" dirty="0">
                <a:solidFill>
                  <a:srgbClr val="000000"/>
                </a:solidFill>
                <a:effectLst/>
                <a:latin typeface="Arial" panose="020B0604020202020204" pitchFamily="34" charset="0"/>
                <a:cs typeface="Arial" panose="020B0604020202020204" pitchFamily="34" charset="0"/>
              </a:rPr>
              <a:t> para reducir las emisiones de carbono, gestionar los riesgos del cambio climático y desastres naturales, y construir bases sólidas para la recuperación de las naciones después de una crisis.</a:t>
            </a:r>
            <a:endParaRPr lang="es-AR"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2021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0060138F-8306-74F2-2674-6E7DBD906F65}"/>
              </a:ext>
            </a:extLst>
          </p:cNvPr>
          <p:cNvSpPr txBox="1"/>
          <p:nvPr/>
        </p:nvSpPr>
        <p:spPr>
          <a:xfrm>
            <a:off x="1012873" y="1427936"/>
            <a:ext cx="9748911" cy="1384995"/>
          </a:xfrm>
          <a:prstGeom prst="rect">
            <a:avLst/>
          </a:prstGeom>
          <a:solidFill>
            <a:schemeClr val="bg1"/>
          </a:solidFill>
        </p:spPr>
        <p:txBody>
          <a:bodyPr wrap="square">
            <a:spAutoFit/>
          </a:bodyPr>
          <a:lstStyle/>
          <a:p>
            <a:pPr>
              <a:spcAft>
                <a:spcPts val="1500"/>
              </a:spcAft>
            </a:pPr>
            <a:r>
              <a:rPr lang="es-AR" sz="2800" dirty="0">
                <a:solidFill>
                  <a:srgbClr val="4D4D4D"/>
                </a:solidFill>
                <a:effectLst/>
                <a:latin typeface="Arial" panose="020B0604020202020204" pitchFamily="34" charset="0"/>
                <a:ea typeface="Times New Roman" panose="02020603050405020304" pitchFamily="18" charset="0"/>
              </a:rPr>
              <a:t>Para alcanzar estas metas, todo el mundo tiene que hacer su parte: los gobiernos, el sector privado, la sociedad civil y personas como nosotros.</a:t>
            </a:r>
            <a:endParaRPr lang="es-AR"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41666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DA60C719-7395-CF72-5B54-E40E4562EFB3}"/>
              </a:ext>
            </a:extLst>
          </p:cNvPr>
          <p:cNvSpPr txBox="1"/>
          <p:nvPr/>
        </p:nvSpPr>
        <p:spPr>
          <a:xfrm>
            <a:off x="363415" y="1502364"/>
            <a:ext cx="11465169" cy="3037819"/>
          </a:xfrm>
          <a:prstGeom prst="rect">
            <a:avLst/>
          </a:prstGeom>
          <a:noFill/>
        </p:spPr>
        <p:txBody>
          <a:bodyPr wrap="square">
            <a:spAutoFit/>
          </a:bodyPr>
          <a:lstStyle/>
          <a:p>
            <a:pPr marL="0" marR="0" lvl="0" indent="0" algn="ctr" defTabSz="457200" rtl="0" eaLnBrk="1" fontAlgn="auto" latinLnBrk="0" hangingPunct="1">
              <a:lnSpc>
                <a:spcPct val="107000"/>
              </a:lnSpc>
              <a:spcBef>
                <a:spcPts val="0"/>
              </a:spcBef>
              <a:spcAft>
                <a:spcPts val="800"/>
              </a:spcAft>
              <a:buClrTx/>
              <a:buSzTx/>
              <a:buFontTx/>
              <a:buNone/>
              <a:tabLst/>
              <a:defRPr/>
            </a:pPr>
            <a:endParaRPr kumimoji="0" lang="es-AR" sz="4400" b="1" i="0" u="none" strike="noStrike" kern="1200" cap="none" spc="0" normalizeH="0" baseline="0" noProof="0" dirty="0">
              <a:ln>
                <a:noFill/>
              </a:ln>
              <a:solidFill>
                <a:srgbClr val="FF0000"/>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ctr" defTabSz="457200" rtl="0" eaLnBrk="1" fontAlgn="auto" latinLnBrk="0" hangingPunct="1">
              <a:lnSpc>
                <a:spcPct val="107000"/>
              </a:lnSpc>
              <a:spcBef>
                <a:spcPts val="0"/>
              </a:spcBef>
              <a:spcAft>
                <a:spcPts val="800"/>
              </a:spcAft>
              <a:buClrTx/>
              <a:buSzTx/>
              <a:buFontTx/>
              <a:buNone/>
              <a:tabLst/>
              <a:defRPr/>
            </a:pPr>
            <a:r>
              <a:rPr kumimoji="0" lang="es-AR" sz="2800" b="1" i="0" u="none" strike="noStrike" kern="1200" cap="none" spc="0" normalizeH="0" baseline="0" noProof="0" dirty="0">
                <a:ln>
                  <a:noFill/>
                </a:ln>
                <a:solidFill>
                  <a:srgbClr val="FF0000"/>
                </a:solidFill>
                <a:effectLst/>
                <a:uLnTx/>
                <a:uFillTx/>
                <a:latin typeface="Arial" panose="020B0604020202020204" pitchFamily="34" charset="0"/>
                <a:ea typeface="Calibri" panose="020F0502020204030204" pitchFamily="34" charset="0"/>
                <a:cs typeface="Arial" panose="020B0604020202020204" pitchFamily="34" charset="0"/>
              </a:rPr>
              <a:t>U1</a:t>
            </a:r>
          </a:p>
          <a:p>
            <a:pPr marL="0" marR="0" lvl="0" indent="0" algn="ctr" defTabSz="457200" rtl="0" eaLnBrk="1" fontAlgn="auto" latinLnBrk="0" hangingPunct="1">
              <a:lnSpc>
                <a:spcPct val="107000"/>
              </a:lnSpc>
              <a:spcBef>
                <a:spcPts val="0"/>
              </a:spcBef>
              <a:spcAft>
                <a:spcPts val="800"/>
              </a:spcAft>
              <a:buClrTx/>
              <a:buSzTx/>
              <a:buFontTx/>
              <a:buNone/>
              <a:tabLst/>
              <a:defRPr/>
            </a:pPr>
            <a:endParaRPr kumimoji="0" lang="es-AR" sz="2800" b="1" i="0" u="none" strike="noStrike" kern="1200" cap="none" spc="0" normalizeH="0" baseline="0" noProof="0" dirty="0">
              <a:ln>
                <a:noFill/>
              </a:ln>
              <a:solidFill>
                <a:srgbClr val="FF0000"/>
              </a:solidFill>
              <a:effectLst/>
              <a:uLnTx/>
              <a:uFillTx/>
              <a:latin typeface="Arial" panose="020B0604020202020204" pitchFamily="34" charset="0"/>
              <a:ea typeface="Calibri" panose="020F0502020204030204" pitchFamily="34" charset="0"/>
              <a:cs typeface="Arial" panose="020B0604020202020204" pitchFamily="34" charset="0"/>
            </a:endParaRPr>
          </a:p>
          <a:p>
            <a:pPr marR="0" lvl="0" algn="ctr" defTabSz="457200" rtl="0" eaLnBrk="1" fontAlgn="auto" latinLnBrk="0" hangingPunct="1">
              <a:lnSpc>
                <a:spcPct val="107000"/>
              </a:lnSpc>
              <a:spcBef>
                <a:spcPts val="0"/>
              </a:spcBef>
              <a:spcAft>
                <a:spcPts val="800"/>
              </a:spcAft>
              <a:buClrTx/>
              <a:buSzTx/>
              <a:tabLst/>
              <a:defRPr/>
            </a:pPr>
            <a:r>
              <a:rPr kumimoji="0" lang="es-AR" sz="2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Análisis de los objetivos de Desarrollo Sostenible.</a:t>
            </a:r>
          </a:p>
          <a:p>
            <a:pPr marL="0" marR="0" lvl="0" indent="0" algn="just" defTabSz="457200" rtl="0" eaLnBrk="1" fontAlgn="auto" latinLnBrk="0" hangingPunct="1">
              <a:lnSpc>
                <a:spcPct val="107000"/>
              </a:lnSpc>
              <a:spcBef>
                <a:spcPts val="0"/>
              </a:spcBef>
              <a:spcAft>
                <a:spcPts val="800"/>
              </a:spcAft>
              <a:buClrTx/>
              <a:buSzTx/>
              <a:buFontTx/>
              <a:buNone/>
              <a:tabLst/>
              <a:defRPr/>
            </a:pPr>
            <a:endParaRPr kumimoji="0" lang="es-AR" sz="2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21782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8AA98889-FFCE-A8B2-66B0-A795FFC36BC3}"/>
              </a:ext>
            </a:extLst>
          </p:cNvPr>
          <p:cNvSpPr txBox="1"/>
          <p:nvPr/>
        </p:nvSpPr>
        <p:spPr>
          <a:xfrm>
            <a:off x="154745" y="747706"/>
            <a:ext cx="11662116" cy="4031873"/>
          </a:xfrm>
          <a:prstGeom prst="rect">
            <a:avLst/>
          </a:prstGeom>
          <a:solidFill>
            <a:schemeClr val="bg1"/>
          </a:solidFill>
        </p:spPr>
        <p:txBody>
          <a:bodyPr wrap="square">
            <a:spAutoFit/>
          </a:bodyPr>
          <a:lstStyle/>
          <a:p>
            <a:pPr algn="l"/>
            <a:r>
              <a:rPr lang="es-MX" sz="3200" b="0" i="0" dirty="0">
                <a:effectLst/>
                <a:latin typeface="Arial" panose="020B0604020202020204" pitchFamily="34" charset="0"/>
                <a:ea typeface="Nirmala UI" panose="020B0502040204020203" pitchFamily="34" charset="0"/>
                <a:cs typeface="Arial" panose="020B0604020202020204" pitchFamily="34" charset="0"/>
              </a:rPr>
              <a:t>Las </a:t>
            </a:r>
            <a:r>
              <a:rPr lang="es-MX" sz="3200" b="0" i="0" u="none" strike="noStrike" dirty="0">
                <a:solidFill>
                  <a:srgbClr val="FF0000"/>
                </a:solidFill>
                <a:effectLst/>
                <a:latin typeface="Arial" panose="020B0604020202020204" pitchFamily="34" charset="0"/>
                <a:ea typeface="Nirmala UI" panose="020B0502040204020203" pitchFamily="34" charset="0"/>
                <a:cs typeface="Arial" panose="020B0604020202020204" pitchFamily="34" charset="0"/>
                <a:hlinkClick r:id="rId2">
                  <a:extLst>
                    <a:ext uri="{A12FA001-AC4F-418D-AE19-62706E023703}">
                      <ahyp:hlinkClr xmlns:ahyp="http://schemas.microsoft.com/office/drawing/2018/hyperlinkcolor" val="tx"/>
                    </a:ext>
                  </a:extLst>
                </a:hlinkClick>
              </a:rPr>
              <a:t>Naciones Unidas</a:t>
            </a:r>
            <a:r>
              <a:rPr lang="es-MX" sz="3200" b="0" i="0" dirty="0">
                <a:solidFill>
                  <a:srgbClr val="FF0000"/>
                </a:solidFill>
                <a:effectLst/>
                <a:latin typeface="Arial" panose="020B0604020202020204" pitchFamily="34" charset="0"/>
                <a:ea typeface="Nirmala UI" panose="020B0502040204020203" pitchFamily="34" charset="0"/>
                <a:cs typeface="Arial" panose="020B0604020202020204" pitchFamily="34" charset="0"/>
              </a:rPr>
              <a:t> </a:t>
            </a:r>
            <a:r>
              <a:rPr lang="es-MX" sz="3200" b="0" i="0" dirty="0">
                <a:effectLst/>
                <a:latin typeface="Arial" panose="020B0604020202020204" pitchFamily="34" charset="0"/>
                <a:ea typeface="Nirmala UI" panose="020B0502040204020203" pitchFamily="34" charset="0"/>
                <a:cs typeface="Arial" panose="020B0604020202020204" pitchFamily="34" charset="0"/>
              </a:rPr>
              <a:t>nacieron oficialmente el 24 de octubre de 1945, después de que la mayoría de los 51 Estados Miembros signatarios del documento fundacional de la Organización, la </a:t>
            </a:r>
            <a:r>
              <a:rPr lang="es-MX" sz="3200" b="0" i="0" u="none" strike="noStrike" dirty="0">
                <a:effectLst/>
                <a:latin typeface="Arial" panose="020B0604020202020204" pitchFamily="34" charset="0"/>
                <a:ea typeface="Nirmala UI" panose="020B0502040204020203" pitchFamily="34" charset="0"/>
                <a:cs typeface="Arial" panose="020B0604020202020204" pitchFamily="34" charset="0"/>
                <a:hlinkClick r:id="rId3">
                  <a:extLst>
                    <a:ext uri="{A12FA001-AC4F-418D-AE19-62706E023703}">
                      <ahyp:hlinkClr xmlns:ahyp="http://schemas.microsoft.com/office/drawing/2018/hyperlinkcolor" val="tx"/>
                    </a:ext>
                  </a:extLst>
                </a:hlinkClick>
              </a:rPr>
              <a:t>Carta de la ONU</a:t>
            </a:r>
            <a:r>
              <a:rPr lang="es-MX" sz="3200" b="0" i="0" dirty="0">
                <a:effectLst/>
                <a:latin typeface="Arial" panose="020B0604020202020204" pitchFamily="34" charset="0"/>
                <a:ea typeface="Nirmala UI" panose="020B0502040204020203" pitchFamily="34" charset="0"/>
                <a:cs typeface="Arial" panose="020B0604020202020204" pitchFamily="34" charset="0"/>
              </a:rPr>
              <a:t>, la ratificaran. En la actualidad, 193 Estados son </a:t>
            </a:r>
            <a:r>
              <a:rPr lang="es-MX" sz="3200" b="0" i="0" u="none" strike="noStrike" dirty="0">
                <a:effectLst/>
                <a:latin typeface="Arial" panose="020B0604020202020204" pitchFamily="34" charset="0"/>
                <a:ea typeface="Nirmala UI" panose="020B0502040204020203" pitchFamily="34" charset="0"/>
                <a:cs typeface="Arial" panose="020B0604020202020204" pitchFamily="34" charset="0"/>
                <a:hlinkClick r:id="rId4">
                  <a:extLst>
                    <a:ext uri="{A12FA001-AC4F-418D-AE19-62706E023703}">
                      <ahyp:hlinkClr xmlns:ahyp="http://schemas.microsoft.com/office/drawing/2018/hyperlinkcolor" val="tx"/>
                    </a:ext>
                  </a:extLst>
                </a:hlinkClick>
              </a:rPr>
              <a:t>miembros de las Naciones Unidas</a:t>
            </a:r>
            <a:r>
              <a:rPr lang="es-MX" sz="3200" b="0" i="0" dirty="0">
                <a:effectLst/>
                <a:latin typeface="Arial" panose="020B0604020202020204" pitchFamily="34" charset="0"/>
                <a:ea typeface="Nirmala UI" panose="020B0502040204020203" pitchFamily="34" charset="0"/>
                <a:cs typeface="Arial" panose="020B0604020202020204" pitchFamily="34" charset="0"/>
              </a:rPr>
              <a:t>, que están representados en el órgano deliberante, la Asamblea General.</a:t>
            </a:r>
          </a:p>
          <a:p>
            <a:pPr algn="l"/>
            <a:r>
              <a:rPr lang="es-MX" sz="3200" b="0" i="0" dirty="0">
                <a:effectLst/>
                <a:latin typeface="Arial" panose="020B0604020202020204" pitchFamily="34" charset="0"/>
                <a:ea typeface="Nirmala UI" panose="020B0502040204020203" pitchFamily="34" charset="0"/>
                <a:cs typeface="Arial" panose="020B0604020202020204" pitchFamily="34" charset="0"/>
              </a:rPr>
              <a:t>La ONU ha evolucionado a lo largo de los años para seguir el ritmo de un mundo que cambia rápidamente.</a:t>
            </a:r>
          </a:p>
        </p:txBody>
      </p:sp>
      <p:pic>
        <p:nvPicPr>
          <p:cNvPr id="7" name="Imagen 6">
            <a:extLst>
              <a:ext uri="{FF2B5EF4-FFF2-40B4-BE49-F238E27FC236}">
                <a16:creationId xmlns:a16="http://schemas.microsoft.com/office/drawing/2014/main" id="{2AFFF3A8-A227-6E76-84FA-CA8ECA28A869}"/>
              </a:ext>
            </a:extLst>
          </p:cNvPr>
          <p:cNvPicPr>
            <a:picLocks noChangeAspect="1"/>
          </p:cNvPicPr>
          <p:nvPr/>
        </p:nvPicPr>
        <p:blipFill rotWithShape="1">
          <a:blip r:embed="rId5"/>
          <a:srcRect l="6462" t="21935" r="47385" b="62673"/>
          <a:stretch/>
        </p:blipFill>
        <p:spPr>
          <a:xfrm>
            <a:off x="2841674" y="4909625"/>
            <a:ext cx="5627077" cy="1055077"/>
          </a:xfrm>
          <a:prstGeom prst="rect">
            <a:avLst/>
          </a:prstGeom>
        </p:spPr>
      </p:pic>
    </p:spTree>
    <p:extLst>
      <p:ext uri="{BB962C8B-B14F-4D97-AF65-F5344CB8AC3E}">
        <p14:creationId xmlns:p14="http://schemas.microsoft.com/office/powerpoint/2010/main" val="3811906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6C38AFCD-5F43-F4CE-A6C6-06212CF91EA1}"/>
              </a:ext>
            </a:extLst>
          </p:cNvPr>
          <p:cNvSpPr txBox="1"/>
          <p:nvPr/>
        </p:nvSpPr>
        <p:spPr>
          <a:xfrm>
            <a:off x="841717" y="151179"/>
            <a:ext cx="10952718" cy="6555641"/>
          </a:xfrm>
          <a:prstGeom prst="rect">
            <a:avLst/>
          </a:prstGeom>
          <a:solidFill>
            <a:schemeClr val="bg1"/>
          </a:solidFill>
        </p:spPr>
        <p:txBody>
          <a:bodyPr wrap="square">
            <a:spAutoFit/>
          </a:bodyPr>
          <a:lstStyle/>
          <a:p>
            <a:pPr algn="ctr"/>
            <a:r>
              <a:rPr lang="es-MX" sz="3000" b="1" i="0" dirty="0">
                <a:solidFill>
                  <a:srgbClr val="FF0000"/>
                </a:solidFill>
                <a:effectLst/>
                <a:latin typeface="Arial" panose="020B0604020202020204" pitchFamily="34" charset="0"/>
                <a:cs typeface="Arial" panose="020B0604020202020204" pitchFamily="34" charset="0"/>
              </a:rPr>
              <a:t>¿Qué hacen las Naciones Unidas?</a:t>
            </a:r>
          </a:p>
          <a:p>
            <a:pPr algn="ctr"/>
            <a:endParaRPr lang="es-MX" sz="3000" b="1" i="0" dirty="0">
              <a:solidFill>
                <a:srgbClr val="454545"/>
              </a:solidFill>
              <a:effectLst/>
              <a:latin typeface="Arial" panose="020B0604020202020204" pitchFamily="34" charset="0"/>
              <a:cs typeface="Arial" panose="020B0604020202020204" pitchFamily="34" charset="0"/>
            </a:endParaRPr>
          </a:p>
          <a:p>
            <a:pPr algn="just"/>
            <a:r>
              <a:rPr lang="es-MX" sz="3000" b="0" i="0" dirty="0">
                <a:solidFill>
                  <a:srgbClr val="333333"/>
                </a:solidFill>
                <a:effectLst/>
                <a:latin typeface="Arial" panose="020B0604020202020204" pitchFamily="34" charset="0"/>
                <a:cs typeface="Arial" panose="020B0604020202020204" pitchFamily="34" charset="0"/>
              </a:rPr>
              <a:t>Debido a los poderes conferidos en su Carta y su carácter internacional único, las Naciones Unidas pueden tomar medidas ante los problemas a los que se enfrenta la humanidad en el siglo XXI.</a:t>
            </a:r>
          </a:p>
          <a:p>
            <a:pPr algn="just"/>
            <a:endParaRPr lang="es-MX" sz="3000" b="0" i="0" dirty="0">
              <a:solidFill>
                <a:srgbClr val="333333"/>
              </a:solidFill>
              <a:effectLst/>
              <a:latin typeface="Arial" panose="020B0604020202020204" pitchFamily="34" charset="0"/>
              <a:cs typeface="Arial" panose="020B0604020202020204" pitchFamily="34" charset="0"/>
            </a:endParaRPr>
          </a:p>
          <a:p>
            <a:pPr algn="just"/>
            <a:r>
              <a:rPr lang="es-MX" sz="3000" b="0" i="0" dirty="0">
                <a:solidFill>
                  <a:srgbClr val="333333"/>
                </a:solidFill>
                <a:effectLst/>
                <a:latin typeface="Arial" panose="020B0604020202020204" pitchFamily="34" charset="0"/>
                <a:cs typeface="Arial" panose="020B0604020202020204" pitchFamily="34" charset="0"/>
              </a:rPr>
              <a:t>Entre ellos se encuentran:</a:t>
            </a:r>
          </a:p>
          <a:p>
            <a:pPr algn="just"/>
            <a:endParaRPr lang="es-MX" sz="3000" b="0" i="0" dirty="0">
              <a:solidFill>
                <a:srgbClr val="333333"/>
              </a:solidFill>
              <a:effectLst/>
              <a:latin typeface="Arial" panose="020B0604020202020204" pitchFamily="34" charset="0"/>
              <a:cs typeface="Arial" panose="020B0604020202020204" pitchFamily="34" charset="0"/>
            </a:endParaRPr>
          </a:p>
          <a:p>
            <a:pPr algn="just">
              <a:buFont typeface="Arial" panose="020B0604020202020204" pitchFamily="34" charset="0"/>
              <a:buChar char="•"/>
            </a:pPr>
            <a:r>
              <a:rPr lang="es-MX" sz="3000" b="0" i="0" strike="noStrike" dirty="0">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Mantener la paz y la seguridad internacionales.</a:t>
            </a:r>
            <a:endParaRPr lang="es-MX" sz="3000" b="0" i="0" dirty="0">
              <a:effectLst/>
              <a:latin typeface="Arial" panose="020B0604020202020204" pitchFamily="34" charset="0"/>
              <a:cs typeface="Arial" panose="020B0604020202020204" pitchFamily="34" charset="0"/>
            </a:endParaRPr>
          </a:p>
          <a:p>
            <a:pPr algn="just">
              <a:buFont typeface="Arial" panose="020B0604020202020204" pitchFamily="34" charset="0"/>
              <a:buChar char="•"/>
            </a:pPr>
            <a:r>
              <a:rPr lang="es-MX" sz="3000" b="0" i="0" strike="noStrike" dirty="0">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Proteger los derechos humanos.</a:t>
            </a:r>
            <a:endParaRPr lang="es-MX" sz="3000" b="0" i="0" dirty="0">
              <a:effectLst/>
              <a:latin typeface="Arial" panose="020B0604020202020204" pitchFamily="34" charset="0"/>
              <a:cs typeface="Arial" panose="020B0604020202020204" pitchFamily="34" charset="0"/>
            </a:endParaRPr>
          </a:p>
          <a:p>
            <a:pPr algn="just">
              <a:buFont typeface="Arial" panose="020B0604020202020204" pitchFamily="34" charset="0"/>
              <a:buChar char="•"/>
            </a:pPr>
            <a:r>
              <a:rPr lang="es-MX" sz="3000" b="0" i="0" strike="noStrike" dirty="0">
                <a:effectLs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Entregar ayuda humanitaria.</a:t>
            </a:r>
            <a:endParaRPr lang="es-MX" sz="3000" b="0" i="0" dirty="0">
              <a:effectLst/>
              <a:latin typeface="Arial" panose="020B0604020202020204" pitchFamily="34" charset="0"/>
              <a:cs typeface="Arial" panose="020B0604020202020204" pitchFamily="34" charset="0"/>
            </a:endParaRPr>
          </a:p>
          <a:p>
            <a:pPr algn="just">
              <a:buFont typeface="Arial" panose="020B0604020202020204" pitchFamily="34" charset="0"/>
              <a:buChar char="•"/>
            </a:pPr>
            <a:r>
              <a:rPr lang="es-MX" sz="3000" b="0" i="0" strike="noStrike" dirty="0">
                <a:effectLst/>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Promover el desarrollo sostenible.</a:t>
            </a:r>
            <a:endParaRPr lang="es-MX" sz="3000" b="0" i="0" dirty="0">
              <a:effectLst/>
              <a:latin typeface="Arial" panose="020B0604020202020204" pitchFamily="34" charset="0"/>
              <a:cs typeface="Arial" panose="020B0604020202020204" pitchFamily="34" charset="0"/>
            </a:endParaRPr>
          </a:p>
          <a:p>
            <a:pPr algn="just">
              <a:buFont typeface="Arial" panose="020B0604020202020204" pitchFamily="34" charset="0"/>
              <a:buChar char="•"/>
            </a:pPr>
            <a:r>
              <a:rPr lang="es-MX" sz="3000" b="0" i="0" strike="noStrike" dirty="0">
                <a:effectLst/>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Defender el derecho internacional.</a:t>
            </a:r>
            <a:endParaRPr lang="es-MX" sz="3000" b="0" i="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7277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D270ED3C-7F22-7B19-CC07-8376A8184B1C}"/>
              </a:ext>
            </a:extLst>
          </p:cNvPr>
          <p:cNvSpPr txBox="1"/>
          <p:nvPr/>
        </p:nvSpPr>
        <p:spPr>
          <a:xfrm>
            <a:off x="475957" y="1003223"/>
            <a:ext cx="11240086" cy="4154984"/>
          </a:xfrm>
          <a:prstGeom prst="rect">
            <a:avLst/>
          </a:prstGeom>
          <a:solidFill>
            <a:schemeClr val="bg1"/>
          </a:solidFill>
        </p:spPr>
        <p:txBody>
          <a:bodyPr wrap="square">
            <a:spAutoFit/>
          </a:bodyPr>
          <a:lstStyle/>
          <a:p>
            <a:pPr algn="ctr" fontAlgn="base"/>
            <a:r>
              <a:rPr lang="es-MX" sz="3600" b="1" i="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¿Dónde nacen los ODS?</a:t>
            </a:r>
          </a:p>
          <a:p>
            <a:pPr algn="l" fontAlgn="base"/>
            <a:endParaRPr lang="es-MX" b="1" dirty="0">
              <a:solidFill>
                <a:srgbClr val="000000"/>
              </a:solidFill>
              <a:latin typeface="Open Sans" panose="020B0606030504020204" pitchFamily="34" charset="0"/>
            </a:endParaRPr>
          </a:p>
          <a:p>
            <a:pPr algn="l" fontAlgn="base"/>
            <a:endParaRPr lang="es-MX" b="1" i="0" dirty="0">
              <a:solidFill>
                <a:srgbClr val="000000"/>
              </a:solidFill>
              <a:effectLst/>
              <a:latin typeface="Open Sans" panose="020B0606030504020204" pitchFamily="34" charset="0"/>
            </a:endParaRPr>
          </a:p>
          <a:p>
            <a:pPr algn="l" fontAlgn="base"/>
            <a:r>
              <a:rPr lang="es-MX" sz="3200" b="0" i="0" dirty="0">
                <a:solidFill>
                  <a:srgbClr val="000000"/>
                </a:solidFill>
                <a:effectLst/>
                <a:latin typeface="Arial" panose="020B0604020202020204" pitchFamily="34" charset="0"/>
                <a:cs typeface="Arial" panose="020B0604020202020204" pitchFamily="34" charset="0"/>
              </a:rPr>
              <a:t>La influencia y el poder de la industria de la moda van mucho más allá de las pasarelas. Y es que, </a:t>
            </a:r>
            <a:r>
              <a:rPr lang="es-MX" sz="3200" b="1" i="0" dirty="0">
                <a:solidFill>
                  <a:srgbClr val="000000"/>
                </a:solidFill>
                <a:effectLst/>
                <a:latin typeface="Arial" panose="020B0604020202020204" pitchFamily="34" charset="0"/>
                <a:cs typeface="Arial" panose="020B0604020202020204" pitchFamily="34" charset="0"/>
              </a:rPr>
              <a:t>la industria global de la moda tiene un gran impacto social y huella ambiental</a:t>
            </a:r>
            <a:r>
              <a:rPr lang="es-MX" sz="3200" b="0" i="0" dirty="0">
                <a:solidFill>
                  <a:srgbClr val="000000"/>
                </a:solidFill>
                <a:effectLst/>
                <a:latin typeface="Arial" panose="020B0604020202020204" pitchFamily="34" charset="0"/>
                <a:cs typeface="Arial" panose="020B0604020202020204" pitchFamily="34" charset="0"/>
              </a:rPr>
              <a:t>. Muchos de nosotros no comprendemos cómo la ropa que llevamos en el día a día puede llegar a afectar al mundo en el que vivimos.</a:t>
            </a:r>
          </a:p>
        </p:txBody>
      </p:sp>
    </p:spTree>
    <p:extLst>
      <p:ext uri="{BB962C8B-B14F-4D97-AF65-F5344CB8AC3E}">
        <p14:creationId xmlns:p14="http://schemas.microsoft.com/office/powerpoint/2010/main" val="1780561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616A3A6C-90D7-5859-5A51-60898C545E41}"/>
              </a:ext>
            </a:extLst>
          </p:cNvPr>
          <p:cNvSpPr txBox="1"/>
          <p:nvPr/>
        </p:nvSpPr>
        <p:spPr>
          <a:xfrm>
            <a:off x="1094935" y="1603607"/>
            <a:ext cx="10002129" cy="3046988"/>
          </a:xfrm>
          <a:prstGeom prst="rect">
            <a:avLst/>
          </a:prstGeom>
          <a:solidFill>
            <a:schemeClr val="bg1"/>
          </a:solidFill>
        </p:spPr>
        <p:txBody>
          <a:bodyPr wrap="square">
            <a:spAutoFit/>
          </a:bodyPr>
          <a:lstStyle/>
          <a:p>
            <a:pPr algn="l" fontAlgn="base"/>
            <a:r>
              <a:rPr lang="es-MX" sz="3200" b="1" i="0" dirty="0">
                <a:solidFill>
                  <a:srgbClr val="000000"/>
                </a:solidFill>
                <a:effectLst/>
                <a:latin typeface="Arial" panose="020B0604020202020204" pitchFamily="34" charset="0"/>
                <a:cs typeface="Arial" panose="020B0604020202020204" pitchFamily="34" charset="0"/>
              </a:rPr>
              <a:t>Como respuesta a cómo está afectando al mundo las conductas procedentes del ser humano, nacen los Objetivos de Desarrollo Sostenible</a:t>
            </a:r>
            <a:r>
              <a:rPr lang="es-MX" sz="3200" b="0" i="0" dirty="0">
                <a:solidFill>
                  <a:srgbClr val="000000"/>
                </a:solidFill>
                <a:effectLst/>
                <a:latin typeface="Arial" panose="020B0604020202020204" pitchFamily="34" charset="0"/>
                <a:cs typeface="Arial" panose="020B0604020202020204" pitchFamily="34" charset="0"/>
              </a:rPr>
              <a:t> en la Conferencia de las Naciones Unidas sobre el Medio Ambiente y el Desarrollo, celebrada en Río de Janeiro en el año 2012.</a:t>
            </a:r>
          </a:p>
        </p:txBody>
      </p:sp>
    </p:spTree>
    <p:extLst>
      <p:ext uri="{BB962C8B-B14F-4D97-AF65-F5344CB8AC3E}">
        <p14:creationId xmlns:p14="http://schemas.microsoft.com/office/powerpoint/2010/main" val="3255184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B01C2D66-4EF5-9064-0972-FBA40134AA1B}"/>
              </a:ext>
            </a:extLst>
          </p:cNvPr>
          <p:cNvSpPr txBox="1"/>
          <p:nvPr/>
        </p:nvSpPr>
        <p:spPr>
          <a:xfrm>
            <a:off x="861391" y="1444851"/>
            <a:ext cx="10702252" cy="2831544"/>
          </a:xfrm>
          <a:prstGeom prst="rect">
            <a:avLst/>
          </a:prstGeom>
          <a:solidFill>
            <a:schemeClr val="bg1"/>
          </a:solidFill>
        </p:spPr>
        <p:txBody>
          <a:bodyPr wrap="square">
            <a:spAutoFit/>
          </a:bodyPr>
          <a:lstStyle/>
          <a:p>
            <a:pPr algn="ctr" fontAlgn="base"/>
            <a:r>
              <a:rPr lang="es-MX" sz="3200" b="1" i="0" dirty="0">
                <a:solidFill>
                  <a:srgbClr val="FF0000"/>
                </a:solidFill>
                <a:effectLst/>
                <a:latin typeface="Arial" panose="020B0604020202020204" pitchFamily="34" charset="0"/>
                <a:cs typeface="Arial" panose="020B0604020202020204" pitchFamily="34" charset="0"/>
              </a:rPr>
              <a:t>¿Qué son los ODS?</a:t>
            </a:r>
          </a:p>
          <a:p>
            <a:pPr algn="l" fontAlgn="base"/>
            <a:endParaRPr lang="es-MX" sz="3200" b="1" i="0" dirty="0">
              <a:solidFill>
                <a:srgbClr val="FF0000"/>
              </a:solidFill>
              <a:effectLst/>
              <a:latin typeface="Arial" panose="020B0604020202020204" pitchFamily="34" charset="0"/>
              <a:cs typeface="Arial" panose="020B0604020202020204" pitchFamily="34" charset="0"/>
            </a:endParaRPr>
          </a:p>
          <a:p>
            <a:pPr algn="l" fontAlgn="base"/>
            <a:r>
              <a:rPr lang="es-MX" sz="3200" b="0" i="0" dirty="0">
                <a:solidFill>
                  <a:srgbClr val="000000"/>
                </a:solidFill>
                <a:effectLst/>
                <a:latin typeface="Arial" panose="020B0604020202020204" pitchFamily="34" charset="0"/>
                <a:cs typeface="Arial" panose="020B0604020202020204" pitchFamily="34" charset="0"/>
              </a:rPr>
              <a:t>Los ODS son una evolución a los Objetivos de Desarrollo del Milenio, que comenzaron en el año 2000 con la intención de abordar la temática de la pobreza mundial.</a:t>
            </a:r>
          </a:p>
          <a:p>
            <a:pPr algn="l" fontAlgn="base"/>
            <a:r>
              <a:rPr lang="es-MX" b="0" i="0" dirty="0">
                <a:solidFill>
                  <a:srgbClr val="000000"/>
                </a:solidFill>
                <a:effectLst/>
                <a:latin typeface="Open Sans" panose="020B0606030504020204" pitchFamily="34" charset="0"/>
              </a:rPr>
              <a:t>.</a:t>
            </a:r>
          </a:p>
        </p:txBody>
      </p:sp>
    </p:spTree>
    <p:extLst>
      <p:ext uri="{BB962C8B-B14F-4D97-AF65-F5344CB8AC3E}">
        <p14:creationId xmlns:p14="http://schemas.microsoft.com/office/powerpoint/2010/main" val="3457606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BA07FAF7-AB59-75B6-B36D-0063F443BCDB}"/>
              </a:ext>
            </a:extLst>
          </p:cNvPr>
          <p:cNvSpPr txBox="1"/>
          <p:nvPr/>
        </p:nvSpPr>
        <p:spPr>
          <a:xfrm>
            <a:off x="534572" y="1166842"/>
            <a:ext cx="11240086" cy="4031873"/>
          </a:xfrm>
          <a:prstGeom prst="rect">
            <a:avLst/>
          </a:prstGeom>
          <a:solidFill>
            <a:schemeClr val="bg1"/>
          </a:solidFill>
        </p:spPr>
        <p:txBody>
          <a:bodyPr wrap="square">
            <a:spAutoFit/>
          </a:bodyPr>
          <a:lstStyle/>
          <a:p>
            <a:pPr algn="l" fontAlgn="base"/>
            <a:r>
              <a:rPr lang="es-MX" sz="3200" b="0" i="0" dirty="0">
                <a:solidFill>
                  <a:srgbClr val="000000"/>
                </a:solidFill>
                <a:effectLst/>
                <a:latin typeface="Arial" panose="020B0604020202020204" pitchFamily="34" charset="0"/>
                <a:cs typeface="Arial" panose="020B0604020202020204" pitchFamily="34" charset="0"/>
              </a:rPr>
              <a:t>Consisten en una colección de 17 objetivos globales orientados a la </a:t>
            </a:r>
            <a:r>
              <a:rPr lang="es-MX" sz="3200" b="1" i="0" dirty="0">
                <a:solidFill>
                  <a:srgbClr val="000000"/>
                </a:solidFill>
                <a:effectLst/>
                <a:latin typeface="Arial" panose="020B0604020202020204" pitchFamily="34" charset="0"/>
                <a:cs typeface="Arial" panose="020B0604020202020204" pitchFamily="34" charset="0"/>
              </a:rPr>
              <a:t>preservación y cuidado del ambiente, el fin de la pobreza y una prosperidad económica a nivel global</a:t>
            </a:r>
            <a:r>
              <a:rPr lang="es-MX" sz="3200" b="0" i="0" dirty="0">
                <a:solidFill>
                  <a:srgbClr val="000000"/>
                </a:solidFill>
                <a:effectLst/>
                <a:latin typeface="Arial" panose="020B0604020202020204" pitchFamily="34" charset="0"/>
                <a:cs typeface="Arial" panose="020B0604020202020204" pitchFamily="34" charset="0"/>
              </a:rPr>
              <a:t>.</a:t>
            </a:r>
          </a:p>
          <a:p>
            <a:pPr algn="l" fontAlgn="base"/>
            <a:endParaRPr lang="es-MX" sz="3200" b="0" i="0" dirty="0">
              <a:solidFill>
                <a:srgbClr val="000000"/>
              </a:solidFill>
              <a:effectLst/>
              <a:latin typeface="Arial" panose="020B0604020202020204" pitchFamily="34" charset="0"/>
              <a:cs typeface="Arial" panose="020B0604020202020204" pitchFamily="34" charset="0"/>
            </a:endParaRPr>
          </a:p>
          <a:p>
            <a:pPr algn="l" fontAlgn="base"/>
            <a:r>
              <a:rPr lang="es-MX" sz="3200" b="0" i="0" dirty="0">
                <a:solidFill>
                  <a:srgbClr val="000000"/>
                </a:solidFill>
                <a:effectLst/>
                <a:latin typeface="Arial" panose="020B0604020202020204" pitchFamily="34" charset="0"/>
                <a:cs typeface="Arial" panose="020B0604020202020204" pitchFamily="34" charset="0"/>
              </a:rPr>
              <a:t>Cada uno de estos objetivos tiene fijados </a:t>
            </a:r>
            <a:r>
              <a:rPr lang="es-MX" sz="3200" b="1" i="0" dirty="0">
                <a:solidFill>
                  <a:srgbClr val="000000"/>
                </a:solidFill>
                <a:effectLst/>
                <a:latin typeface="Arial" panose="020B0604020202020204" pitchFamily="34" charset="0"/>
                <a:cs typeface="Arial" panose="020B0604020202020204" pitchFamily="34" charset="0"/>
              </a:rPr>
              <a:t>indicadores específicos para evaluar su progreso</a:t>
            </a:r>
            <a:r>
              <a:rPr lang="es-MX" sz="3200" b="0" i="0" dirty="0">
                <a:solidFill>
                  <a:srgbClr val="000000"/>
                </a:solidFill>
                <a:effectLst/>
                <a:latin typeface="Arial" panose="020B0604020202020204" pitchFamily="34" charset="0"/>
                <a:cs typeface="Arial" panose="020B0604020202020204" pitchFamily="34" charset="0"/>
              </a:rPr>
              <a:t>, y se deberán </a:t>
            </a:r>
            <a:r>
              <a:rPr lang="es-MX" sz="3200" b="1" i="0" dirty="0">
                <a:solidFill>
                  <a:srgbClr val="000000"/>
                </a:solidFill>
                <a:effectLst/>
                <a:latin typeface="Arial" panose="020B0604020202020204" pitchFamily="34" charset="0"/>
                <a:cs typeface="Arial" panose="020B0604020202020204" pitchFamily="34" charset="0"/>
              </a:rPr>
              <a:t>cumplir para el año 2030</a:t>
            </a:r>
            <a:r>
              <a:rPr lang="es-MX" sz="3200" b="0" i="0" dirty="0">
                <a:solidFill>
                  <a:srgbClr val="000000"/>
                </a:solidFill>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816703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BBE6D0C-386E-5196-0264-B4450DC168EB}"/>
              </a:ext>
            </a:extLst>
          </p:cNvPr>
          <p:cNvSpPr txBox="1"/>
          <p:nvPr/>
        </p:nvSpPr>
        <p:spPr>
          <a:xfrm>
            <a:off x="264942" y="519655"/>
            <a:ext cx="11662116" cy="5509200"/>
          </a:xfrm>
          <a:prstGeom prst="rect">
            <a:avLst/>
          </a:prstGeom>
          <a:solidFill>
            <a:schemeClr val="bg1"/>
          </a:solidFill>
        </p:spPr>
        <p:txBody>
          <a:bodyPr wrap="square">
            <a:spAutoFit/>
          </a:bodyPr>
          <a:lstStyle/>
          <a:p>
            <a:pPr algn="l" fontAlgn="base"/>
            <a:r>
              <a:rPr lang="es-MX" sz="3200" b="1" i="0" dirty="0">
                <a:solidFill>
                  <a:srgbClr val="000000"/>
                </a:solidFill>
                <a:effectLst/>
                <a:latin typeface="Arial" panose="020B0604020202020204" pitchFamily="34" charset="0"/>
                <a:cs typeface="Arial" panose="020B0604020202020204" pitchFamily="34" charset="0"/>
              </a:rPr>
              <a:t>Los 17 objetivos están interconectados unos con otros</a:t>
            </a:r>
            <a:r>
              <a:rPr lang="es-MX" sz="3200" b="0" i="0" dirty="0">
                <a:solidFill>
                  <a:srgbClr val="000000"/>
                </a:solidFill>
                <a:effectLst/>
                <a:latin typeface="Arial" panose="020B0604020202020204" pitchFamily="34" charset="0"/>
                <a:cs typeface="Arial" panose="020B0604020202020204" pitchFamily="34" charset="0"/>
              </a:rPr>
              <a:t>, con la consecuencia de que al influir en uno también hay otros que se ven afectados. Por ejemplo, combatir la amenaza de la emergencia climática impacta en cómo gestionamos los recursos naturales, consiguiendo así igualdad de género o una mejora en la calidad de los sistemas sanitarios, que a su vez, contribuiría a la erradicación de la pobreza fomentando la paz y la inclusividad que reducirán diferencias y ayudará a las economías a prosperar. En resumidas cuentas, </a:t>
            </a:r>
            <a:r>
              <a:rPr lang="es-MX" sz="3200" b="1" i="0" dirty="0">
                <a:solidFill>
                  <a:srgbClr val="000000"/>
                </a:solidFill>
                <a:effectLst/>
                <a:latin typeface="Arial" panose="020B0604020202020204" pitchFamily="34" charset="0"/>
                <a:cs typeface="Arial" panose="020B0604020202020204" pitchFamily="34" charset="0"/>
              </a:rPr>
              <a:t>esta es la oportunidad definitiva para mejorar la calidad de vida a nivel global para las generaciones futuras</a:t>
            </a:r>
            <a:r>
              <a:rPr lang="es-MX" sz="3200" b="0" i="0" dirty="0">
                <a:solidFill>
                  <a:srgbClr val="000000"/>
                </a:solidFill>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079937839"/>
      </p:ext>
    </p:extLst>
  </p:cSld>
  <p:clrMapOvr>
    <a:masterClrMapping/>
  </p:clrMapOvr>
</p:sld>
</file>

<file path=ppt/theme/theme1.xml><?xml version="1.0" encoding="utf-8"?>
<a:theme xmlns:a="http://schemas.openxmlformats.org/drawingml/2006/main" name="Recorte">
  <a:themeElements>
    <a:clrScheme name="Crop">
      <a:dk1>
        <a:sysClr val="windowText" lastClr="000000"/>
      </a:dk1>
      <a:lt1>
        <a:sysClr val="window" lastClr="FFFFFF"/>
      </a:lt1>
      <a:dk2>
        <a:srgbClr val="4A2318"/>
      </a:dk2>
      <a:lt2>
        <a:srgbClr val="EDECEB"/>
      </a:lt2>
      <a:accent1>
        <a:srgbClr val="F3C82E"/>
      </a:accent1>
      <a:accent2>
        <a:srgbClr val="A26176"/>
      </a:accent2>
      <a:accent3>
        <a:srgbClr val="74A94E"/>
      </a:accent3>
      <a:accent4>
        <a:srgbClr val="188E8D"/>
      </a:accent4>
      <a:accent5>
        <a:srgbClr val="EE913A"/>
      </a:accent5>
      <a:accent6>
        <a:srgbClr val="DF5D4A"/>
      </a:accent6>
      <a:hlink>
        <a:srgbClr val="188E8D"/>
      </a:hlink>
      <a:folHlink>
        <a:srgbClr val="A26176"/>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D7AA1D6E-F3E9-4763-A3BC-84DF2E02F60F}"/>
    </a:ext>
  </a:extLst>
</a:theme>
</file>

<file path=docProps/app.xml><?xml version="1.0" encoding="utf-8"?>
<Properties xmlns="http://schemas.openxmlformats.org/officeDocument/2006/extended-properties" xmlns:vt="http://schemas.openxmlformats.org/officeDocument/2006/docPropsVTypes">
  <Template>TM10001105[[fn=Recorte]]</Template>
  <TotalTime>7</TotalTime>
  <Words>619</Words>
  <Application>Microsoft Office PowerPoint</Application>
  <PresentationFormat>Panorámica</PresentationFormat>
  <Paragraphs>36</Paragraphs>
  <Slides>11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11</vt:i4>
      </vt:variant>
    </vt:vector>
  </HeadingPairs>
  <TitlesOfParts>
    <vt:vector size="16" baseType="lpstr">
      <vt:lpstr>Arial</vt:lpstr>
      <vt:lpstr>Franklin Gothic Book</vt:lpstr>
      <vt:lpstr>Open Sans</vt:lpstr>
      <vt:lpstr>Times New Roman</vt:lpstr>
      <vt:lpstr>Recorte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Carla Daniela González</dc:creator>
  <cp:lastModifiedBy>Carla Daniela González</cp:lastModifiedBy>
  <cp:revision>3</cp:revision>
  <dcterms:created xsi:type="dcterms:W3CDTF">2023-08-06T19:22:30Z</dcterms:created>
  <dcterms:modified xsi:type="dcterms:W3CDTF">2023-08-07T18:20:20Z</dcterms:modified>
</cp:coreProperties>
</file>