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1.xml" ContentType="application/vnd.openxmlformats-officedocument.drawingml.diagramLayout+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8"/>
  </p:notesMasterIdLst>
  <p:handoutMasterIdLst>
    <p:handoutMasterId r:id="rId9"/>
  </p:handoutMasterIdLst>
  <p:sldIdLst>
    <p:sldId id="256" r:id="rId2"/>
    <p:sldId id="257" r:id="rId3"/>
    <p:sldId id="258" r:id="rId4"/>
    <p:sldId id="260" r:id="rId5"/>
    <p:sldId id="259"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6980" autoAdjust="0"/>
    <p:restoredTop sz="94660"/>
  </p:normalViewPr>
  <p:slideViewPr>
    <p:cSldViewPr snapToGrid="0">
      <p:cViewPr varScale="1">
        <p:scale>
          <a:sx n="73" d="100"/>
          <a:sy n="73" d="100"/>
        </p:scale>
        <p:origin x="-540"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FE3EF3-7D8E-4558-8D8E-DF9860528AE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AR"/>
        </a:p>
      </dgm:t>
    </dgm:pt>
    <dgm:pt modelId="{66B1926F-D2DF-4FDF-AE1D-995D7B7B020D}">
      <dgm:prSet phldrT="[Texto]"/>
      <dgm:spPr/>
      <dgm:t>
        <a:bodyPr/>
        <a:lstStyle/>
        <a:p>
          <a:r>
            <a:rPr lang="es-MX" dirty="0"/>
            <a:t>Otro resultado importante de la fisión nuclear es la emisión de dos o tres neutrones provenientes de los fragmentos de cada núcleo. Estos neutrones pueden hacer que la reacción prosiga, y el resultado es una REACCIÓN EN CADENA.</a:t>
          </a:r>
          <a:endParaRPr lang="es-AR" dirty="0"/>
        </a:p>
      </dgm:t>
    </dgm:pt>
    <dgm:pt modelId="{B42484F8-CAD3-43F5-A4DB-5698CC6EAF9E}" type="parTrans" cxnId="{7D317CAE-9B76-444E-82A3-0B4DA5674403}">
      <dgm:prSet/>
      <dgm:spPr/>
      <dgm:t>
        <a:bodyPr/>
        <a:lstStyle/>
        <a:p>
          <a:endParaRPr lang="es-AR"/>
        </a:p>
      </dgm:t>
    </dgm:pt>
    <dgm:pt modelId="{B1A9659C-8397-4B01-AF45-E80720604E59}" type="sibTrans" cxnId="{7D317CAE-9B76-444E-82A3-0B4DA5674403}">
      <dgm:prSet/>
      <dgm:spPr/>
      <dgm:t>
        <a:bodyPr/>
        <a:lstStyle/>
        <a:p>
          <a:endParaRPr lang="es-AR"/>
        </a:p>
      </dgm:t>
    </dgm:pt>
    <dgm:pt modelId="{CBA2A04F-480A-4CAD-9915-D70FFF01A689}">
      <dgm:prSet phldrT="[Texto]"/>
      <dgm:spPr/>
      <dgm:t>
        <a:bodyPr/>
        <a:lstStyle/>
        <a:p>
          <a:r>
            <a:rPr lang="es-MX" dirty="0"/>
            <a:t>Como la mayor parte de un átomo es espacio vacío , la probabilidad de que un neutrón formado por una reacción de fisión divida a otro, depende de la cantidad de átomos fisibles, denominado masa crítica. </a:t>
          </a:r>
          <a:endParaRPr lang="es-AR" dirty="0"/>
        </a:p>
      </dgm:t>
    </dgm:pt>
    <dgm:pt modelId="{65CD966E-9447-4A6B-ABF4-B025E640509C}" type="sibTrans" cxnId="{23E074B6-C6A9-4572-946A-BA1C7D4D2D3C}">
      <dgm:prSet/>
      <dgm:spPr/>
      <dgm:t>
        <a:bodyPr/>
        <a:lstStyle/>
        <a:p>
          <a:endParaRPr lang="es-AR"/>
        </a:p>
      </dgm:t>
    </dgm:pt>
    <dgm:pt modelId="{5A2142CB-1F9C-4FD1-A9E6-0FE2CB91EA22}" type="parTrans" cxnId="{23E074B6-C6A9-4572-946A-BA1C7D4D2D3C}">
      <dgm:prSet/>
      <dgm:spPr/>
      <dgm:t>
        <a:bodyPr/>
        <a:lstStyle/>
        <a:p>
          <a:endParaRPr lang="es-AR"/>
        </a:p>
      </dgm:t>
    </dgm:pt>
    <dgm:pt modelId="{2E87CDB8-CB3E-4C00-9636-12DAA653D80A}" type="pres">
      <dgm:prSet presAssocID="{40FE3EF3-7D8E-4558-8D8E-DF9860528AEB}" presName="linear" presStyleCnt="0">
        <dgm:presLayoutVars>
          <dgm:animLvl val="lvl"/>
          <dgm:resizeHandles val="exact"/>
        </dgm:presLayoutVars>
      </dgm:prSet>
      <dgm:spPr/>
      <dgm:t>
        <a:bodyPr/>
        <a:lstStyle/>
        <a:p>
          <a:endParaRPr lang="es-AR"/>
        </a:p>
      </dgm:t>
    </dgm:pt>
    <dgm:pt modelId="{70A80D60-D040-4C34-8539-BDD696161C30}" type="pres">
      <dgm:prSet presAssocID="{66B1926F-D2DF-4FDF-AE1D-995D7B7B020D}" presName="parentText" presStyleLbl="node1" presStyleIdx="0" presStyleCnt="1">
        <dgm:presLayoutVars>
          <dgm:chMax val="0"/>
          <dgm:bulletEnabled val="1"/>
        </dgm:presLayoutVars>
      </dgm:prSet>
      <dgm:spPr/>
      <dgm:t>
        <a:bodyPr/>
        <a:lstStyle/>
        <a:p>
          <a:endParaRPr lang="es-AR"/>
        </a:p>
      </dgm:t>
    </dgm:pt>
    <dgm:pt modelId="{FC5E1462-922D-42FE-B6CF-58D9C99D5CFE}" type="pres">
      <dgm:prSet presAssocID="{66B1926F-D2DF-4FDF-AE1D-995D7B7B020D}" presName="childText" presStyleLbl="revTx" presStyleIdx="0" presStyleCnt="1">
        <dgm:presLayoutVars>
          <dgm:bulletEnabled val="1"/>
        </dgm:presLayoutVars>
      </dgm:prSet>
      <dgm:spPr/>
      <dgm:t>
        <a:bodyPr/>
        <a:lstStyle/>
        <a:p>
          <a:endParaRPr lang="es-AR"/>
        </a:p>
      </dgm:t>
    </dgm:pt>
  </dgm:ptLst>
  <dgm:cxnLst>
    <dgm:cxn modelId="{1ABE2FAA-C90F-457E-904F-004970FFA710}" type="presOf" srcId="{40FE3EF3-7D8E-4558-8D8E-DF9860528AEB}" destId="{2E87CDB8-CB3E-4C00-9636-12DAA653D80A}" srcOrd="0" destOrd="0" presId="urn:microsoft.com/office/officeart/2005/8/layout/vList2"/>
    <dgm:cxn modelId="{E580B0D4-3418-4D40-9D0D-CD43DB5DE494}" type="presOf" srcId="{66B1926F-D2DF-4FDF-AE1D-995D7B7B020D}" destId="{70A80D60-D040-4C34-8539-BDD696161C30}" srcOrd="0" destOrd="0" presId="urn:microsoft.com/office/officeart/2005/8/layout/vList2"/>
    <dgm:cxn modelId="{23E074B6-C6A9-4572-946A-BA1C7D4D2D3C}" srcId="{66B1926F-D2DF-4FDF-AE1D-995D7B7B020D}" destId="{CBA2A04F-480A-4CAD-9915-D70FFF01A689}" srcOrd="0" destOrd="0" parTransId="{5A2142CB-1F9C-4FD1-A9E6-0FE2CB91EA22}" sibTransId="{65CD966E-9447-4A6B-ABF4-B025E640509C}"/>
    <dgm:cxn modelId="{838E2EC3-595E-49C1-A38D-6DDD602667E5}" type="presOf" srcId="{CBA2A04F-480A-4CAD-9915-D70FFF01A689}" destId="{FC5E1462-922D-42FE-B6CF-58D9C99D5CFE}" srcOrd="0" destOrd="0" presId="urn:microsoft.com/office/officeart/2005/8/layout/vList2"/>
    <dgm:cxn modelId="{7D317CAE-9B76-444E-82A3-0B4DA5674403}" srcId="{40FE3EF3-7D8E-4558-8D8E-DF9860528AEB}" destId="{66B1926F-D2DF-4FDF-AE1D-995D7B7B020D}" srcOrd="0" destOrd="0" parTransId="{B42484F8-CAD3-43F5-A4DB-5698CC6EAF9E}" sibTransId="{B1A9659C-8397-4B01-AF45-E80720604E59}"/>
    <dgm:cxn modelId="{251751B3-0F79-47F4-9E04-2163DC04BA44}" type="presParOf" srcId="{2E87CDB8-CB3E-4C00-9636-12DAA653D80A}" destId="{70A80D60-D040-4C34-8539-BDD696161C30}" srcOrd="0" destOrd="0" presId="urn:microsoft.com/office/officeart/2005/8/layout/vList2"/>
    <dgm:cxn modelId="{F31BEF12-1067-48A8-BB41-42938EFF4000}" type="presParOf" srcId="{2E87CDB8-CB3E-4C00-9636-12DAA653D80A}" destId="{FC5E1462-922D-42FE-B6CF-58D9C99D5CFE}" srcOrd="1" destOrd="0" presId="urn:microsoft.com/office/officeart/2005/8/layout/vList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A80D60-D040-4C34-8539-BDD696161C30}">
      <dsp:nvSpPr>
        <dsp:cNvPr id="0" name=""/>
        <dsp:cNvSpPr/>
      </dsp:nvSpPr>
      <dsp:spPr>
        <a:xfrm>
          <a:off x="0" y="187922"/>
          <a:ext cx="11338560" cy="13080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s-MX" sz="2600" kern="1200" dirty="0"/>
            <a:t>Otro resultado importante de la fisión nuclear es la emisión de dos o tres neutrones provenientes de los fragmentos de cada núcleo. Estos neutrones pueden hacer que la reacción prosiga, y el resultado es una REACCIÓN EN CADENA.</a:t>
          </a:r>
          <a:endParaRPr lang="es-AR" sz="2600" kern="1200" dirty="0"/>
        </a:p>
      </dsp:txBody>
      <dsp:txXfrm>
        <a:off x="63854" y="251776"/>
        <a:ext cx="11210852" cy="1180352"/>
      </dsp:txXfrm>
    </dsp:sp>
    <dsp:sp modelId="{FC5E1462-922D-42FE-B6CF-58D9C99D5CFE}">
      <dsp:nvSpPr>
        <dsp:cNvPr id="0" name=""/>
        <dsp:cNvSpPr/>
      </dsp:nvSpPr>
      <dsp:spPr>
        <a:xfrm>
          <a:off x="0" y="1495983"/>
          <a:ext cx="11338560" cy="8207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9999"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s-MX" sz="2000" kern="1200" dirty="0"/>
            <a:t>Como la mayor parte de un átomo es espacio vacío , la probabilidad de que un neutrón formado por una reacción de fisión divida a otro, depende de la cantidad de átomos fisibles, denominado masa crítica. </a:t>
          </a:r>
          <a:endParaRPr lang="es-AR" sz="2000" kern="1200" dirty="0"/>
        </a:p>
      </dsp:txBody>
      <dsp:txXfrm>
        <a:off x="0" y="1495983"/>
        <a:ext cx="11338560" cy="82075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 xmlns:a16="http://schemas.microsoft.com/office/drawing/2014/main" id="{309C32DC-7060-4B5C-8DDC-61223B73503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AR"/>
          </a:p>
        </p:txBody>
      </p:sp>
      <p:sp>
        <p:nvSpPr>
          <p:cNvPr id="3" name="Marcador de fecha 2">
            <a:extLst>
              <a:ext uri="{FF2B5EF4-FFF2-40B4-BE49-F238E27FC236}">
                <a16:creationId xmlns="" xmlns:a16="http://schemas.microsoft.com/office/drawing/2014/main" id="{3692E79C-F41A-430F-869E-8875C083CF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74D62E8-08E1-40B9-A8B1-07734C60551B}" type="datetimeFigureOut">
              <a:rPr lang="es-AR" smtClean="0"/>
              <a:pPr/>
              <a:t>02/11/2021</a:t>
            </a:fld>
            <a:endParaRPr lang="es-AR"/>
          </a:p>
        </p:txBody>
      </p:sp>
      <p:sp>
        <p:nvSpPr>
          <p:cNvPr id="4" name="Marcador de pie de página 3">
            <a:extLst>
              <a:ext uri="{FF2B5EF4-FFF2-40B4-BE49-F238E27FC236}">
                <a16:creationId xmlns="" xmlns:a16="http://schemas.microsoft.com/office/drawing/2014/main" id="{C6F47568-7A81-43A4-99F8-25CB31B07B7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s-AR"/>
              <a:t>Física Aplicada</a:t>
            </a:r>
          </a:p>
        </p:txBody>
      </p:sp>
      <p:sp>
        <p:nvSpPr>
          <p:cNvPr id="5" name="Marcador de número de diapositiva 4">
            <a:extLst>
              <a:ext uri="{FF2B5EF4-FFF2-40B4-BE49-F238E27FC236}">
                <a16:creationId xmlns="" xmlns:a16="http://schemas.microsoft.com/office/drawing/2014/main" id="{E7B4835C-39F0-4E2A-9287-F2388070B21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A2A2314-89F7-4574-973D-40679241E381}" type="slidenum">
              <a:rPr lang="es-AR" smtClean="0"/>
              <a:pPr/>
              <a:t>‹Nº›</a:t>
            </a:fld>
            <a:endParaRPr lang="es-AR"/>
          </a:p>
        </p:txBody>
      </p:sp>
    </p:spTree>
    <p:extLst>
      <p:ext uri="{BB962C8B-B14F-4D97-AF65-F5344CB8AC3E}">
        <p14:creationId xmlns="" xmlns:p14="http://schemas.microsoft.com/office/powerpoint/2010/main" val="4137166062"/>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A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81DDED-6ECF-44F8-99AB-60C4094E3566}" type="datetimeFigureOut">
              <a:rPr lang="es-AR" smtClean="0"/>
              <a:pPr/>
              <a:t>02/11/2021</a:t>
            </a:fld>
            <a:endParaRPr lang="es-AR"/>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AR"/>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s-AR"/>
              <a:t>Física Aplicada</a:t>
            </a: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519588-1B2E-480D-A4D6-AFA4339BE6CA}" type="slidenum">
              <a:rPr lang="es-AR" smtClean="0"/>
              <a:pPr/>
              <a:t>‹Nº›</a:t>
            </a:fld>
            <a:endParaRPr lang="es-AR"/>
          </a:p>
        </p:txBody>
      </p:sp>
    </p:spTree>
    <p:extLst>
      <p:ext uri="{BB962C8B-B14F-4D97-AF65-F5344CB8AC3E}">
        <p14:creationId xmlns="" xmlns:p14="http://schemas.microsoft.com/office/powerpoint/2010/main" val="1352529761"/>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5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pPr/>
              <a:t>11/2/2021</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s-ES"/>
              <a:t>Haga clic en el icono para agregar una imagen</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pPr/>
              <a:t>11/2/2021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pPr/>
              <a:t>11/2/2021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s-ES"/>
              <a:t>Haga clic para modificar el estilo de título del patrón</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pPr/>
              <a:t>11/2/2021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‹Nº›</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pPr/>
              <a:t>11/2/2021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s-ES"/>
              <a:t>Haga clic para modificar el estilo de título del patrón</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48A87A34-81AB-432B-8DAE-1953F412C126}" type="datetimeFigureOut">
              <a:rPr lang="en-US" dirty="0"/>
              <a:pPr/>
              <a:t>11/2/2021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s-ES"/>
              <a:t>Haga clic para modificar el estilo de título del patrón</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s-ES"/>
              <a:t>Haga clic en el icono para agregar una imagen</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s-ES"/>
              <a:t>Haga clic en el icono para agregar una imagen</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s-ES"/>
              <a:t>Haga clic en el icono para agregar una imagen</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48A87A34-81AB-432B-8DAE-1953F412C126}" type="datetimeFigureOut">
              <a:rPr lang="en-US" dirty="0"/>
              <a:pPr/>
              <a:t>11/2/2021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11/2/2021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11/2/2021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11/2/2021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8A87A34-81AB-432B-8DAE-1953F412C126}" type="datetimeFigureOut">
              <a:rPr lang="en-US" dirty="0"/>
              <a:pPr/>
              <a:t>11/2/2021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pPr/>
              <a:t>11/2/2021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141410" y="3073397"/>
            <a:ext cx="4878391" cy="271780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172200" y="3073397"/>
            <a:ext cx="4875210" cy="271780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pPr/>
              <a:t>11/2/2021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pPr/>
              <a:t>11/2/2021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pPr/>
              <a:t>11/2/2021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pPr/>
              <a:t>11/2/2021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pPr/>
              <a:t>11/2/2021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11/2/2021</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‹Nº›</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EC243D5B-BB56-4CB0-A3C5-6325F203CBED}"/>
              </a:ext>
            </a:extLst>
          </p:cNvPr>
          <p:cNvSpPr>
            <a:spLocks noGrp="1"/>
          </p:cNvSpPr>
          <p:nvPr>
            <p:ph type="ctrTitle"/>
          </p:nvPr>
        </p:nvSpPr>
        <p:spPr>
          <a:xfrm>
            <a:off x="2957801" y="0"/>
            <a:ext cx="6528105" cy="1045059"/>
          </a:xfrm>
        </p:spPr>
        <p:txBody>
          <a:bodyPr/>
          <a:lstStyle/>
          <a:p>
            <a:r>
              <a:rPr lang="es-AR" dirty="0"/>
              <a:t>Energía atómica</a:t>
            </a:r>
          </a:p>
        </p:txBody>
      </p:sp>
      <p:sp>
        <p:nvSpPr>
          <p:cNvPr id="3" name="Subtítulo 2">
            <a:extLst>
              <a:ext uri="{FF2B5EF4-FFF2-40B4-BE49-F238E27FC236}">
                <a16:creationId xmlns="" xmlns:a16="http://schemas.microsoft.com/office/drawing/2014/main" id="{802D19D9-3ED0-47B1-8BEC-E9664C4199E9}"/>
              </a:ext>
            </a:extLst>
          </p:cNvPr>
          <p:cNvSpPr>
            <a:spLocks noGrp="1"/>
          </p:cNvSpPr>
          <p:nvPr>
            <p:ph type="subTitle" idx="1"/>
          </p:nvPr>
        </p:nvSpPr>
        <p:spPr>
          <a:xfrm>
            <a:off x="5875928" y="1137133"/>
            <a:ext cx="6225957" cy="5335228"/>
          </a:xfrm>
        </p:spPr>
        <p:txBody>
          <a:bodyPr>
            <a:normAutofit fontScale="70000" lnSpcReduction="20000"/>
          </a:bodyPr>
          <a:lstStyle/>
          <a:p>
            <a:r>
              <a:rPr lang="es-AR" dirty="0">
                <a:solidFill>
                  <a:schemeClr val="tx1"/>
                </a:solidFill>
              </a:rPr>
              <a:t>Al igual que las demás estrellas, nuestro sol funciona con energía nuclear.</a:t>
            </a:r>
          </a:p>
          <a:p>
            <a:r>
              <a:rPr lang="es-AR" dirty="0">
                <a:solidFill>
                  <a:schemeClr val="tx1"/>
                </a:solidFill>
              </a:rPr>
              <a:t>Cuando los científicos desentrañaron los secretos del átomo, liberaron en nuestro planeta la fuerza mas grande conocida en el universo.</a:t>
            </a:r>
          </a:p>
          <a:p>
            <a:r>
              <a:rPr lang="es-AR" dirty="0">
                <a:solidFill>
                  <a:schemeClr val="tx1"/>
                </a:solidFill>
              </a:rPr>
              <a:t>La energía nuclear que se obtiene de unos cuantos gramos de combustible nuclear equivale a la que produce la combustión de miles de litros de gasolina.</a:t>
            </a:r>
          </a:p>
          <a:p>
            <a:r>
              <a:rPr lang="es-AR" dirty="0">
                <a:solidFill>
                  <a:schemeClr val="tx1"/>
                </a:solidFill>
              </a:rPr>
              <a:t>Casi todas las aplicaciones nucleares pueden tener a la vez aspectos positivos y negativos. </a:t>
            </a:r>
          </a:p>
          <a:p>
            <a:r>
              <a:rPr lang="es-AR" dirty="0">
                <a:solidFill>
                  <a:schemeClr val="tx1"/>
                </a:solidFill>
              </a:rPr>
              <a:t>La ciencia nuclear ha contribuido a la generación de energía a la industria, a la investigación biológica y en especial a la medicina.</a:t>
            </a:r>
          </a:p>
          <a:p>
            <a:r>
              <a:rPr lang="es-AR" dirty="0">
                <a:solidFill>
                  <a:schemeClr val="tx1"/>
                </a:solidFill>
              </a:rPr>
              <a:t>La radiación nuclear, una de las causas del cáncer, puede emplearse también para el tratamiento del mismo</a:t>
            </a:r>
          </a:p>
          <a:p>
            <a:r>
              <a:rPr lang="es-AR" dirty="0">
                <a:solidFill>
                  <a:schemeClr val="tx1"/>
                </a:solidFill>
              </a:rPr>
              <a:t>La producción de energía nuclear y su uso implican riesgos de accidentes o de uso inadecuado; todo material radiactivo debe manejarse con extremo cuidado.</a:t>
            </a:r>
          </a:p>
          <a:p>
            <a:r>
              <a:rPr lang="es-AR" dirty="0">
                <a:solidFill>
                  <a:schemeClr val="tx1"/>
                </a:solidFill>
              </a:rPr>
              <a:t>Todas las aplicaciones de la tecnología nuclear contribuyen a un problema “¿qué debe hacerse con los residuos?</a:t>
            </a:r>
          </a:p>
        </p:txBody>
      </p:sp>
      <p:pic>
        <p:nvPicPr>
          <p:cNvPr id="1026" name="Picture 2" descr="Un punto de inflexión para la energía nuclear - Russia Beyond ES">
            <a:extLst>
              <a:ext uri="{FF2B5EF4-FFF2-40B4-BE49-F238E27FC236}">
                <a16:creationId xmlns="" xmlns:a16="http://schemas.microsoft.com/office/drawing/2014/main" id="{C8B352BB-C74A-44C0-B7CF-5ECD933D48E2}"/>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2309583"/>
            <a:ext cx="5721425" cy="311150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215634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2FAC6F8C-41E5-484E-88D8-8604A1498B70}"/>
              </a:ext>
            </a:extLst>
          </p:cNvPr>
          <p:cNvSpPr>
            <a:spLocks noGrp="1"/>
          </p:cNvSpPr>
          <p:nvPr>
            <p:ph type="title"/>
          </p:nvPr>
        </p:nvSpPr>
        <p:spPr>
          <a:xfrm>
            <a:off x="1141413" y="277923"/>
            <a:ext cx="3152291" cy="1717482"/>
          </a:xfrm>
        </p:spPr>
        <p:txBody>
          <a:bodyPr/>
          <a:lstStyle/>
          <a:p>
            <a:r>
              <a:rPr lang="es-AR" dirty="0"/>
              <a:t>Un poco de historia</a:t>
            </a:r>
          </a:p>
        </p:txBody>
      </p:sp>
      <p:sp>
        <p:nvSpPr>
          <p:cNvPr id="3" name="Marcador de contenido 2">
            <a:extLst>
              <a:ext uri="{FF2B5EF4-FFF2-40B4-BE49-F238E27FC236}">
                <a16:creationId xmlns="" xmlns:a16="http://schemas.microsoft.com/office/drawing/2014/main" id="{60B2351D-B3C0-416D-8E7A-A525BAD9F2E7}"/>
              </a:ext>
            </a:extLst>
          </p:cNvPr>
          <p:cNvSpPr>
            <a:spLocks noGrp="1"/>
          </p:cNvSpPr>
          <p:nvPr>
            <p:ph idx="1"/>
          </p:nvPr>
        </p:nvSpPr>
        <p:spPr>
          <a:xfrm>
            <a:off x="4042837" y="445273"/>
            <a:ext cx="7823159" cy="6265627"/>
          </a:xfrm>
        </p:spPr>
        <p:txBody>
          <a:bodyPr>
            <a:normAutofit fontScale="70000" lnSpcReduction="20000"/>
          </a:bodyPr>
          <a:lstStyle/>
          <a:p>
            <a:r>
              <a:rPr lang="es-AR" dirty="0"/>
              <a:t>En 1895 el físico alemán W.K. Roentgen estudiando las fluorescencia de materiales, observó que ciertos materiales brillaban cuando tenían impacto de electrones.</a:t>
            </a:r>
          </a:p>
          <a:p>
            <a:r>
              <a:rPr lang="es-AR" dirty="0"/>
              <a:t>A los haces de electrones se les llama rayos catódicos porque los emite el cátodo cuando la electricidad pasa a través de un tubo de vidrio en el que se ha hecho el vacío.</a:t>
            </a:r>
          </a:p>
          <a:p>
            <a:r>
              <a:rPr lang="es-AR" dirty="0"/>
              <a:t>Mientras trabajaba en la proyección de los rayos catódicos observo que las placas con las que trabajaba recibían emisión mas allá del tubo. </a:t>
            </a:r>
          </a:p>
          <a:p>
            <a:r>
              <a:rPr lang="es-AR" dirty="0"/>
              <a:t>Llamo a éstos rayos X, debido a que los observo antes de comprender su origen.</a:t>
            </a:r>
          </a:p>
          <a:p>
            <a:r>
              <a:rPr lang="es-AR" dirty="0"/>
              <a:t>Henry Bequerel (médico) se entusiasmo con este descubrimiento, y experimento con diferentes materiales entre ellos el uranio obteniendo un poder de penetración mucho mayor que los rayos X, descubriendo la radiactividad.</a:t>
            </a:r>
          </a:p>
          <a:p>
            <a:r>
              <a:rPr lang="es-AR" dirty="0"/>
              <a:t>Investigaciones posteriores demostraron </a:t>
            </a:r>
            <a:r>
              <a:rPr lang="es-AR" dirty="0" err="1"/>
              <a:t>quetodos</a:t>
            </a:r>
            <a:r>
              <a:rPr lang="es-AR" dirty="0"/>
              <a:t> los compuestos de Uranio son radiactivos. </a:t>
            </a:r>
          </a:p>
          <a:p>
            <a:r>
              <a:rPr lang="es-AR" dirty="0"/>
              <a:t>Pierre y Marie Curie sugirieron que la radiactividad podía ser una propiedad de los elementos pesados.</a:t>
            </a:r>
          </a:p>
          <a:p>
            <a:r>
              <a:rPr lang="es-AR" dirty="0"/>
              <a:t>Luego aislaron dos elementos nuevos el polonio y el radio.</a:t>
            </a:r>
          </a:p>
          <a:p>
            <a:r>
              <a:rPr lang="es-AR" dirty="0"/>
              <a:t>Rutherford y otros científicos sospecharon que a partir de la radiación emitida podrían obtener información del átomo.</a:t>
            </a:r>
          </a:p>
        </p:txBody>
      </p:sp>
      <p:pic>
        <p:nvPicPr>
          <p:cNvPr id="2050" name="Picture 2" descr="Rayos X - Wikipedia, la enciclopedia libre">
            <a:extLst>
              <a:ext uri="{FF2B5EF4-FFF2-40B4-BE49-F238E27FC236}">
                <a16:creationId xmlns="" xmlns:a16="http://schemas.microsoft.com/office/drawing/2014/main" id="{261C313B-9BEB-421F-8199-1832FAEE47F9}"/>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216550" y="1963600"/>
            <a:ext cx="2587224" cy="405397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481655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BCA70867-5C76-4063-88EF-5957155B4B77}"/>
              </a:ext>
            </a:extLst>
          </p:cNvPr>
          <p:cNvSpPr>
            <a:spLocks noGrp="1"/>
          </p:cNvSpPr>
          <p:nvPr>
            <p:ph type="title"/>
          </p:nvPr>
        </p:nvSpPr>
        <p:spPr>
          <a:xfrm>
            <a:off x="1244780" y="-310102"/>
            <a:ext cx="4779658" cy="1908313"/>
          </a:xfrm>
        </p:spPr>
        <p:txBody>
          <a:bodyPr/>
          <a:lstStyle/>
          <a:p>
            <a:r>
              <a:rPr lang="es-AR" dirty="0"/>
              <a:t>Radiación nuclear</a:t>
            </a:r>
          </a:p>
        </p:txBody>
      </p:sp>
      <p:sp>
        <p:nvSpPr>
          <p:cNvPr id="3" name="Marcador de contenido 2">
            <a:extLst>
              <a:ext uri="{FF2B5EF4-FFF2-40B4-BE49-F238E27FC236}">
                <a16:creationId xmlns="" xmlns:a16="http://schemas.microsoft.com/office/drawing/2014/main" id="{EB8D5208-A1C7-4922-B5DA-51B1715CA886}"/>
              </a:ext>
            </a:extLst>
          </p:cNvPr>
          <p:cNvSpPr>
            <a:spLocks noGrp="1"/>
          </p:cNvSpPr>
          <p:nvPr>
            <p:ph idx="1"/>
          </p:nvPr>
        </p:nvSpPr>
        <p:spPr>
          <a:xfrm>
            <a:off x="280945" y="1001865"/>
            <a:ext cx="6954742" cy="5327374"/>
          </a:xfrm>
        </p:spPr>
        <p:txBody>
          <a:bodyPr>
            <a:normAutofit fontScale="85000" lnSpcReduction="20000"/>
          </a:bodyPr>
          <a:lstStyle/>
          <a:p>
            <a:r>
              <a:rPr lang="es-AR" dirty="0"/>
              <a:t>En 1899 Rutherford demostró que la radiactividad estaba compuesta por dos tipos de rayos diferentes, los llamo alfa y beta.</a:t>
            </a:r>
          </a:p>
          <a:p>
            <a:r>
              <a:rPr lang="es-AR" dirty="0"/>
              <a:t>Un poco después se descubrió la radiación gamma.</a:t>
            </a:r>
          </a:p>
          <a:p>
            <a:r>
              <a:rPr lang="es-AR" dirty="0"/>
              <a:t>Los experimentos con campos magnéticos indicaron que los rayos alfa se componen de partículas con carga positiva, los rayos beta con partículas de carga negativa. Los campos magnéticos no desvían la radiación gamma, por lo que debían ser neutros.</a:t>
            </a:r>
          </a:p>
          <a:p>
            <a:r>
              <a:rPr lang="es-AR" dirty="0"/>
              <a:t>De esta manera se estableció la naturaleza de la radiactividad, y como ocurre normalmente en ciencia se avanzo de manera indirecta en la modificación de la teoría atómica.</a:t>
            </a:r>
          </a:p>
          <a:p>
            <a:r>
              <a:rPr lang="es-AR" dirty="0"/>
              <a:t>Hasta ese momento la teoría atómica sostenía que el átomo era la unidad de materia mas pequeña y fundamental, sin embargo resultaba evidente que estaban compuestos por partículas mas pequeñas aún con diferentes características.</a:t>
            </a:r>
          </a:p>
        </p:txBody>
      </p:sp>
      <p:pic>
        <p:nvPicPr>
          <p:cNvPr id="3074" name="Picture 2" descr="PARTÍCULAS ALFA » Qué son, Características, Usos - Cumbre Pueblos">
            <a:extLst>
              <a:ext uri="{FF2B5EF4-FFF2-40B4-BE49-F238E27FC236}">
                <a16:creationId xmlns="" xmlns:a16="http://schemas.microsoft.com/office/drawing/2014/main" id="{75168727-B2EA-4A8D-B814-E92C9CD11E3B}"/>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235687" y="154231"/>
            <a:ext cx="3903883" cy="2887960"/>
          </a:xfrm>
          <a:prstGeom prst="rect">
            <a:avLst/>
          </a:prstGeom>
          <a:noFill/>
          <a:extLst>
            <a:ext uri="{909E8E84-426E-40DD-AFC4-6F175D3DCCD1}">
              <a14:hiddenFill xmlns="" xmlns:a14="http://schemas.microsoft.com/office/drawing/2010/main">
                <a:solidFill>
                  <a:srgbClr val="FFFFFF"/>
                </a:solidFill>
              </a14:hiddenFill>
            </a:ext>
          </a:extLst>
        </p:spPr>
      </p:pic>
      <p:pic>
        <p:nvPicPr>
          <p:cNvPr id="3076" name="Picture 4" descr="Radioactividad | Física Cuántica">
            <a:extLst>
              <a:ext uri="{FF2B5EF4-FFF2-40B4-BE49-F238E27FC236}">
                <a16:creationId xmlns="" xmlns:a16="http://schemas.microsoft.com/office/drawing/2014/main" id="{F47A55ED-4775-4827-8668-DE3529302C02}"/>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7235687" y="3186398"/>
            <a:ext cx="4990402" cy="273732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9361003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D727D5AD-50BE-48BA-8EE5-4CA592C62B2C}"/>
              </a:ext>
            </a:extLst>
          </p:cNvPr>
          <p:cNvSpPr>
            <a:spLocks noGrp="1"/>
          </p:cNvSpPr>
          <p:nvPr>
            <p:ph type="title"/>
          </p:nvPr>
        </p:nvSpPr>
        <p:spPr/>
        <p:txBody>
          <a:bodyPr/>
          <a:lstStyle/>
          <a:p>
            <a:r>
              <a:rPr lang="es-MX" dirty="0"/>
              <a:t>DESINTEGRACIÓN RADIACTIVA</a:t>
            </a:r>
            <a:endParaRPr lang="es-AR" dirty="0"/>
          </a:p>
        </p:txBody>
      </p:sp>
      <p:sp>
        <p:nvSpPr>
          <p:cNvPr id="3" name="Marcador de contenido 2">
            <a:extLst>
              <a:ext uri="{FF2B5EF4-FFF2-40B4-BE49-F238E27FC236}">
                <a16:creationId xmlns="" xmlns:a16="http://schemas.microsoft.com/office/drawing/2014/main" id="{17DC0C97-4299-413D-BE90-486D79E48FFD}"/>
              </a:ext>
            </a:extLst>
          </p:cNvPr>
          <p:cNvSpPr>
            <a:spLocks noGrp="1"/>
          </p:cNvSpPr>
          <p:nvPr>
            <p:ph idx="1"/>
          </p:nvPr>
        </p:nvSpPr>
        <p:spPr>
          <a:xfrm>
            <a:off x="1031966" y="1907177"/>
            <a:ext cx="10607040" cy="4415246"/>
          </a:xfrm>
        </p:spPr>
        <p:txBody>
          <a:bodyPr>
            <a:normAutofit fontScale="92500" lnSpcReduction="20000"/>
          </a:bodyPr>
          <a:lstStyle/>
          <a:p>
            <a:r>
              <a:rPr lang="es-AR" dirty="0" smtClean="0"/>
              <a:t>Las partículas alfa se componen de dos protones y dos neutrones, es el núcleo de un átomo de </a:t>
            </a:r>
            <a:r>
              <a:rPr lang="es-AR" dirty="0" err="1" smtClean="0"/>
              <a:t>He.</a:t>
            </a:r>
            <a:r>
              <a:rPr lang="es-AR" dirty="0" smtClean="0"/>
              <a:t> La radiación alfa es emitida por isótopos radiactivos de ciertos elementos con </a:t>
            </a:r>
            <a:r>
              <a:rPr lang="es-AR" dirty="0" smtClean="0"/>
              <a:t>números atómicos </a:t>
            </a:r>
            <a:r>
              <a:rPr lang="es-AR" dirty="0" smtClean="0"/>
              <a:t>mayores a 83. Una partícula alfa tiene una masa casi 8mil veces mayos que una partícula beta pero tiene muy poco poder de penetración. Pueden causar graves daños en los tejidos cuando se encuentran en el interior del cuerpo, por lo que son peligrosas en alimentos o en el aire.</a:t>
            </a:r>
          </a:p>
          <a:p>
            <a:r>
              <a:rPr lang="es-AR" dirty="0" smtClean="0"/>
              <a:t>Las partículas beta son electrones a alta velocidad que emite el átomo cuando se desintegra. Las partículas beta tienen un mayor poder de penetración pero no representan un peligro grave para los tejidos vivos.</a:t>
            </a:r>
          </a:p>
          <a:p>
            <a:r>
              <a:rPr lang="es-AR" dirty="0" smtClean="0"/>
              <a:t>La liberación de partículas alfa y beta deja al átomo en estado de excitación. La energía de los átomos excitados se libera en forma de rayos gamma (rayos x). No son tan peligrosos pero son muy penetrantes</a:t>
            </a:r>
          </a:p>
          <a:p>
            <a:endParaRPr lang="es-AR" dirty="0"/>
          </a:p>
        </p:txBody>
      </p:sp>
    </p:spTree>
    <p:extLst>
      <p:ext uri="{BB962C8B-B14F-4D97-AF65-F5344CB8AC3E}">
        <p14:creationId xmlns="" xmlns:p14="http://schemas.microsoft.com/office/powerpoint/2010/main" val="36556116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2008E4FE-B63E-4377-B72E-A99A37E908F8}"/>
              </a:ext>
            </a:extLst>
          </p:cNvPr>
          <p:cNvSpPr>
            <a:spLocks noGrp="1"/>
          </p:cNvSpPr>
          <p:nvPr>
            <p:ph type="title"/>
          </p:nvPr>
        </p:nvSpPr>
        <p:spPr>
          <a:xfrm>
            <a:off x="942631" y="0"/>
            <a:ext cx="9905998" cy="1478570"/>
          </a:xfrm>
        </p:spPr>
        <p:txBody>
          <a:bodyPr/>
          <a:lstStyle/>
          <a:p>
            <a:r>
              <a:rPr lang="es-AR" dirty="0"/>
              <a:t>La interacción fuerte</a:t>
            </a:r>
          </a:p>
        </p:txBody>
      </p:sp>
      <p:sp>
        <p:nvSpPr>
          <p:cNvPr id="3" name="Marcador de contenido 2">
            <a:extLst>
              <a:ext uri="{FF2B5EF4-FFF2-40B4-BE49-F238E27FC236}">
                <a16:creationId xmlns="" xmlns:a16="http://schemas.microsoft.com/office/drawing/2014/main" id="{359B7719-FC19-4A98-9FAA-8C464788918F}"/>
              </a:ext>
            </a:extLst>
          </p:cNvPr>
          <p:cNvSpPr>
            <a:spLocks noGrp="1"/>
          </p:cNvSpPr>
          <p:nvPr>
            <p:ph idx="1"/>
          </p:nvPr>
        </p:nvSpPr>
        <p:spPr>
          <a:xfrm>
            <a:off x="787179" y="866692"/>
            <a:ext cx="11632758" cy="3593990"/>
          </a:xfrm>
        </p:spPr>
        <p:txBody>
          <a:bodyPr>
            <a:normAutofit fontScale="77500" lnSpcReduction="20000"/>
          </a:bodyPr>
          <a:lstStyle/>
          <a:p>
            <a:r>
              <a:rPr lang="es-AR" dirty="0"/>
              <a:t>La fisión de uranio-235 y de otros isótopos fisibles libera al menos un millón de veces mas energía que la que produce cualquier reacción química. Esto es lo que hace tan devastadoras a las explosiones nucleares y tan potente a la energía nuclear.</a:t>
            </a:r>
          </a:p>
          <a:p>
            <a:r>
              <a:rPr lang="es-AR" dirty="0"/>
              <a:t>El origen de la energía nuclear está en la fuerza que mantiene unidos a los protones y a los neutrones en el núcleo.</a:t>
            </a:r>
          </a:p>
          <a:p>
            <a:r>
              <a:rPr lang="es-AR" dirty="0"/>
              <a:t>Cuando ocurren cambios en los núcleos atómicos, la energía y la masa se interconvierten de acuerdo con la ecuación de Einstein.</a:t>
            </a:r>
          </a:p>
          <a:p>
            <a:r>
              <a:rPr lang="es-AR" dirty="0"/>
              <a:t>En la fisión nuclear, la masa de los productos de fisión es ligeramente menor que la masa del átomo que se dividió originalmente. </a:t>
            </a:r>
          </a:p>
          <a:p>
            <a:r>
              <a:rPr lang="es-AR" dirty="0"/>
              <a:t>La masa perdida es tan pequeña que no afecta la masa de los reactivos o los productos.</a:t>
            </a:r>
          </a:p>
        </p:txBody>
      </p:sp>
      <p:graphicFrame>
        <p:nvGraphicFramePr>
          <p:cNvPr id="4" name="Diagrama 3">
            <a:extLst>
              <a:ext uri="{FF2B5EF4-FFF2-40B4-BE49-F238E27FC236}">
                <a16:creationId xmlns="" xmlns:a16="http://schemas.microsoft.com/office/drawing/2014/main" id="{8DD40D27-3D49-4685-A245-23558B2E0B4A}"/>
              </a:ext>
            </a:extLst>
          </p:cNvPr>
          <p:cNvGraphicFramePr/>
          <p:nvPr>
            <p:extLst>
              <p:ext uri="{D42A27DB-BD31-4B8C-83A1-F6EECF244321}">
                <p14:modId xmlns="" xmlns:p14="http://schemas.microsoft.com/office/powerpoint/2010/main" val="97186716"/>
              </p:ext>
            </p:extLst>
          </p:nvPr>
        </p:nvGraphicFramePr>
        <p:xfrm>
          <a:off x="349857" y="4222143"/>
          <a:ext cx="11338560" cy="25046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24620419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97721" y="0"/>
            <a:ext cx="9905998" cy="1478570"/>
          </a:xfrm>
        </p:spPr>
        <p:txBody>
          <a:bodyPr/>
          <a:lstStyle/>
          <a:p>
            <a:r>
              <a:rPr lang="es-AR" dirty="0" smtClean="0"/>
              <a:t>Plantas de energía nuclear</a:t>
            </a:r>
            <a:endParaRPr lang="es-AR" dirty="0"/>
          </a:p>
        </p:txBody>
      </p:sp>
      <p:sp>
        <p:nvSpPr>
          <p:cNvPr id="3" name="2 Marcador de contenido"/>
          <p:cNvSpPr>
            <a:spLocks noGrp="1"/>
          </p:cNvSpPr>
          <p:nvPr>
            <p:ph idx="1"/>
          </p:nvPr>
        </p:nvSpPr>
        <p:spPr>
          <a:xfrm>
            <a:off x="1128350" y="1269774"/>
            <a:ext cx="9831388" cy="676593"/>
          </a:xfrm>
        </p:spPr>
        <p:txBody>
          <a:bodyPr/>
          <a:lstStyle/>
          <a:p>
            <a:r>
              <a:rPr lang="es-AR" dirty="0" smtClean="0"/>
              <a:t>La mayoría de las plantas utilizan calor para producir electricidad</a:t>
            </a:r>
            <a:endParaRPr lang="es-AR" dirty="0"/>
          </a:p>
        </p:txBody>
      </p:sp>
      <p:pic>
        <p:nvPicPr>
          <p:cNvPr id="1026" name="Picture 2" descr="Cuáles son los distintos componentes de una central nuclear? - Foro Nuclear"/>
          <p:cNvPicPr>
            <a:picLocks noChangeAspect="1" noChangeArrowheads="1"/>
          </p:cNvPicPr>
          <p:nvPr/>
        </p:nvPicPr>
        <p:blipFill>
          <a:blip r:embed="rId2"/>
          <a:srcRect/>
          <a:stretch>
            <a:fillRect/>
          </a:stretch>
        </p:blipFill>
        <p:spPr bwMode="auto">
          <a:xfrm>
            <a:off x="2002762" y="1972491"/>
            <a:ext cx="8517698" cy="4885509"/>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o">
  <a:themeElements>
    <a:clrScheme name="Circuit">
      <a:dk1>
        <a:sysClr val="windowText" lastClr="000000"/>
      </a:dk1>
      <a:lt1>
        <a:sysClr val="window" lastClr="FFFFFF"/>
      </a:lt1>
      <a:dk2>
        <a:srgbClr val="252C36"/>
      </a:dk2>
      <a:lt2>
        <a:srgbClr val="7C96A3"/>
      </a:lt2>
      <a:accent1>
        <a:srgbClr val="4FD093"/>
      </a:accent1>
      <a:accent2>
        <a:srgbClr val="54BCDF"/>
      </a:accent2>
      <a:accent3>
        <a:srgbClr val="A262D0"/>
      </a:accent3>
      <a:accent4>
        <a:srgbClr val="D7537B"/>
      </a:accent4>
      <a:accent5>
        <a:srgbClr val="E78045"/>
      </a:accent5>
      <a:accent6>
        <a:srgbClr val="84C350"/>
      </a:accent6>
      <a:hlink>
        <a:srgbClr val="22FFFF"/>
      </a:hlink>
      <a:folHlink>
        <a:srgbClr val="9BF3FD"/>
      </a:folHlink>
    </a:clrScheme>
    <a:fontScheme name="Circui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40000"/>
              </a:schemeClr>
            </a:gs>
            <a:gs pos="100000">
              <a:schemeClr val="phClr">
                <a:shade val="92000"/>
                <a:hueMod val="104000"/>
                <a:satMod val="140000"/>
                <a:lumMod val="48000"/>
              </a:schemeClr>
            </a:gs>
          </a:gsLst>
          <a:lin ang="5040000" scaled="0"/>
        </a:gradFill>
        <a:blipFill>
          <a:blip xmlns:r="http://schemas.openxmlformats.org/officeDocument/2006/relationships" r:embed="rId1">
            <a:duotone>
              <a:schemeClr val="phClr">
                <a:shade val="48000"/>
                <a:hueMod val="106000"/>
                <a:satMod val="140000"/>
                <a:lumMod val="42000"/>
              </a:schemeClr>
              <a:schemeClr val="phClr">
                <a:tint val="98000"/>
                <a:hueMod val="92000"/>
                <a:satMod val="220000"/>
                <a:lumMod val="90000"/>
              </a:schemeClr>
            </a:duotone>
          </a:blip>
          <a:stretch/>
        </a:blipFill>
      </a:bgFillStyleLst>
    </a:fmtScheme>
  </a:themeElements>
  <a:objectDefaults/>
  <a:extraClrSchemeLst/>
  <a:extLst>
    <a:ext uri="{05A4C25C-085E-4340-85A3-A5531E510DB2}">
      <thm15:themeFamily xmlns="" xmlns:thm15="http://schemas.microsoft.com/office/thememl/2012/main" name="Circuit" id="{0AC2F7E7-15F5-431C-B2A2-456FE929F56C}" vid="{142578CA-DEC9-49C3-80AF-C113973CC9A9}"/>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TM04033919[[fn=Circuito]]</Template>
  <TotalTime>224</TotalTime>
  <Words>908</Words>
  <Application>Microsoft Office PowerPoint</Application>
  <PresentationFormat>Personalizado</PresentationFormat>
  <Paragraphs>39</Paragraphs>
  <Slides>6</Slides>
  <Notes>0</Notes>
  <HiddenSlides>0</HiddenSlides>
  <MMClips>0</MMClips>
  <ScaleCrop>false</ScaleCrop>
  <HeadingPairs>
    <vt:vector size="4" baseType="variant">
      <vt:variant>
        <vt:lpstr>Tema</vt:lpstr>
      </vt:variant>
      <vt:variant>
        <vt:i4>1</vt:i4>
      </vt:variant>
      <vt:variant>
        <vt:lpstr>Títulos de diapositiva</vt:lpstr>
      </vt:variant>
      <vt:variant>
        <vt:i4>6</vt:i4>
      </vt:variant>
    </vt:vector>
  </HeadingPairs>
  <TitlesOfParts>
    <vt:vector size="7" baseType="lpstr">
      <vt:lpstr>Circuito</vt:lpstr>
      <vt:lpstr>Energía atómica</vt:lpstr>
      <vt:lpstr>Un poco de historia</vt:lpstr>
      <vt:lpstr>Radiación nuclear</vt:lpstr>
      <vt:lpstr>DESINTEGRACIÓN RADIACTIVA</vt:lpstr>
      <vt:lpstr>La interacción fuerte</vt:lpstr>
      <vt:lpstr>Plantas de energía nuclear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Energía atómica</dc:title>
  <dc:creator>usuario</dc:creator>
  <cp:lastModifiedBy>Marta</cp:lastModifiedBy>
  <cp:revision>6</cp:revision>
  <dcterms:created xsi:type="dcterms:W3CDTF">2021-10-28T20:06:47Z</dcterms:created>
  <dcterms:modified xsi:type="dcterms:W3CDTF">2021-11-02T22:44:09Z</dcterms:modified>
</cp:coreProperties>
</file>