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85" r:id="rId17"/>
    <p:sldId id="271" r:id="rId18"/>
    <p:sldId id="270" r:id="rId19"/>
    <p:sldId id="286" r:id="rId20"/>
    <p:sldId id="273" r:id="rId21"/>
    <p:sldId id="274" r:id="rId22"/>
    <p:sldId id="279" r:id="rId23"/>
    <p:sldId id="280" r:id="rId24"/>
    <p:sldId id="283" r:id="rId25"/>
    <p:sldId id="272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08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250.png"/><Relationship Id="rId7" Type="http://schemas.openxmlformats.org/officeDocument/2006/relationships/image" Target="../media/image129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0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3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0.png"/><Relationship Id="rId5" Type="http://schemas.openxmlformats.org/officeDocument/2006/relationships/image" Target="../media/image138.png"/><Relationship Id="rId4" Type="http://schemas.openxmlformats.org/officeDocument/2006/relationships/image" Target="../media/image13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37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gif"/><Relationship Id="rId2" Type="http://schemas.openxmlformats.org/officeDocument/2006/relationships/image" Target="../media/image14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gif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5.png"/><Relationship Id="rId7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jp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0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1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2958F-DE2F-4C78-90D6-73570E9B33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Unidad 1: Circuitos de Corriente Continua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3701F4-5061-4BFF-AAC8-126C472E2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f.e.m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035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1FCAF-B030-4AEF-9633-2631F53A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Leyes de </a:t>
            </a:r>
            <a:r>
              <a:rPr lang="es-ES" dirty="0" err="1"/>
              <a:t>Kirchchoff</a:t>
            </a:r>
            <a:endParaRPr lang="es-ES" dirty="0"/>
          </a:p>
        </p:txBody>
      </p:sp>
      <p:pic>
        <p:nvPicPr>
          <p:cNvPr id="9" name="Marcador de contenido 8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2A3F6968-73CD-4E36-A7D4-4DA7DDB0E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364" y="1580400"/>
            <a:ext cx="3306305" cy="2400757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9445705-9A09-4D04-BA7B-28F3449E571E}"/>
                  </a:ext>
                </a:extLst>
              </p:cNvPr>
              <p:cNvSpPr txBox="1"/>
              <p:nvPr/>
            </p:nvSpPr>
            <p:spPr>
              <a:xfrm>
                <a:off x="1902528" y="1270000"/>
                <a:ext cx="10154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9445705-9A09-4D04-BA7B-28F3449E5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28" y="1270000"/>
                <a:ext cx="1015470" cy="276999"/>
              </a:xfrm>
              <a:prstGeom prst="rect">
                <a:avLst/>
              </a:prstGeom>
              <a:blipFill>
                <a:blip r:embed="rId3"/>
                <a:stretch>
                  <a:fillRect l="-2395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FB72ABC-0F67-418C-868F-7D4B00EE2CC6}"/>
                  </a:ext>
                </a:extLst>
              </p:cNvPr>
              <p:cNvSpPr txBox="1"/>
              <p:nvPr/>
            </p:nvSpPr>
            <p:spPr>
              <a:xfrm>
                <a:off x="4728669" y="2624201"/>
                <a:ext cx="10680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FB72ABC-0F67-418C-868F-7D4B00EE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69" y="2624201"/>
                <a:ext cx="1068049" cy="276999"/>
              </a:xfrm>
              <a:prstGeom prst="rect">
                <a:avLst/>
              </a:prstGeom>
              <a:blipFill>
                <a:blip r:embed="rId4"/>
                <a:stretch>
                  <a:fillRect l="-4571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8E22A2C-4793-47A2-B9CE-6AEC2DD8355E}"/>
                  </a:ext>
                </a:extLst>
              </p:cNvPr>
              <p:cNvSpPr/>
              <p:nvPr/>
            </p:nvSpPr>
            <p:spPr>
              <a:xfrm>
                <a:off x="2917998" y="4037540"/>
                <a:ext cx="1333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F8E22A2C-4793-47A2-B9CE-6AEC2DD83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998" y="4037540"/>
                <a:ext cx="133369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648A2F4-35E5-4237-8A05-655C0D4FC0BE}"/>
                  </a:ext>
                </a:extLst>
              </p:cNvPr>
              <p:cNvSpPr/>
              <p:nvPr/>
            </p:nvSpPr>
            <p:spPr>
              <a:xfrm>
                <a:off x="362033" y="2624201"/>
                <a:ext cx="1375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648A2F4-35E5-4237-8A05-655C0D4FC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3" y="2624201"/>
                <a:ext cx="13756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4DE24F4-98F3-498E-A4D6-131B5AB9D538}"/>
                  </a:ext>
                </a:extLst>
              </p:cNvPr>
              <p:cNvSpPr txBox="1"/>
              <p:nvPr/>
            </p:nvSpPr>
            <p:spPr>
              <a:xfrm>
                <a:off x="5645426" y="2975113"/>
                <a:ext cx="1493101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  →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4DE24F4-98F3-498E-A4D6-131B5AB9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26" y="2975113"/>
                <a:ext cx="1493101" cy="6707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7FCD645-22B4-49BC-B0B4-99E22F11533C}"/>
                  </a:ext>
                </a:extLst>
              </p:cNvPr>
              <p:cNvSpPr txBox="1"/>
              <p:nvPr/>
            </p:nvSpPr>
            <p:spPr>
              <a:xfrm>
                <a:off x="7155008" y="3137291"/>
                <a:ext cx="2598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7FCD645-22B4-49BC-B0B4-99E22F115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008" y="3137291"/>
                <a:ext cx="2598981" cy="276999"/>
              </a:xfrm>
              <a:prstGeom prst="rect">
                <a:avLst/>
              </a:prstGeom>
              <a:blipFill>
                <a:blip r:embed="rId8"/>
                <a:stretch>
                  <a:fillRect l="-469" r="-1408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95F1B31-D63F-437C-90D6-C5ED540B9E28}"/>
                  </a:ext>
                </a:extLst>
              </p:cNvPr>
              <p:cNvSpPr txBox="1"/>
              <p:nvPr/>
            </p:nvSpPr>
            <p:spPr>
              <a:xfrm>
                <a:off x="6096000" y="3789176"/>
                <a:ext cx="21180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095F1B31-D63F-437C-90D6-C5ED540B9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789176"/>
                <a:ext cx="2118016" cy="276999"/>
              </a:xfrm>
              <a:prstGeom prst="rect">
                <a:avLst/>
              </a:prstGeom>
              <a:blipFill>
                <a:blip r:embed="rId9"/>
                <a:stretch>
                  <a:fillRect l="-1729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17CA99F-79EC-442A-BDA8-01839F9C3B73}"/>
                  </a:ext>
                </a:extLst>
              </p:cNvPr>
              <p:cNvSpPr txBox="1"/>
              <p:nvPr/>
            </p:nvSpPr>
            <p:spPr>
              <a:xfrm>
                <a:off x="6096000" y="4385518"/>
                <a:ext cx="1237839" cy="519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017CA99F-79EC-442A-BDA8-01839F9C3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85518"/>
                <a:ext cx="1237839" cy="519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B609703-1738-4C88-BCA1-C041A6E73988}"/>
                  </a:ext>
                </a:extLst>
              </p:cNvPr>
              <p:cNvSpPr txBox="1"/>
              <p:nvPr/>
            </p:nvSpPr>
            <p:spPr>
              <a:xfrm>
                <a:off x="7417547" y="4317935"/>
                <a:ext cx="1592937" cy="587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10+6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AB609703-1738-4C88-BCA1-C041A6E73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547" y="4317935"/>
                <a:ext cx="1592937" cy="5872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0C7FDB4-9172-452D-932D-BDB87C31381F}"/>
                  </a:ext>
                </a:extLst>
              </p:cNvPr>
              <p:cNvSpPr txBox="1"/>
              <p:nvPr/>
            </p:nvSpPr>
            <p:spPr>
              <a:xfrm>
                <a:off x="9094192" y="4455267"/>
                <a:ext cx="1478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=−0,5625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F0C7FDB4-9172-452D-932D-BDB87C31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192" y="4455267"/>
                <a:ext cx="1478289" cy="276999"/>
              </a:xfrm>
              <a:prstGeom prst="rect">
                <a:avLst/>
              </a:prstGeom>
              <a:blipFill>
                <a:blip r:embed="rId12"/>
                <a:stretch>
                  <a:fillRect l="-826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B2FA1-A279-4F41-A71D-9D48EE3F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Leyes de </a:t>
            </a:r>
            <a:r>
              <a:rPr lang="es-ES" dirty="0" err="1"/>
              <a:t>Kirchchoff</a:t>
            </a:r>
            <a:endParaRPr lang="es-ES" dirty="0"/>
          </a:p>
        </p:txBody>
      </p:sp>
      <p:pic>
        <p:nvPicPr>
          <p:cNvPr id="5" name="Marcador de contenido 4" descr="Diagrama, Esquemático&#10;&#10;Descripción generada automáticamente">
            <a:extLst>
              <a:ext uri="{FF2B5EF4-FFF2-40B4-BE49-F238E27FC236}">
                <a16:creationId xmlns:a16="http://schemas.microsoft.com/office/drawing/2014/main" id="{B10D0306-8C71-435F-9326-FF71D5F94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502" y="1802965"/>
            <a:ext cx="2934109" cy="312463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F6B0C9E-2D2F-4813-B9B3-5E4B93C4E18D}"/>
                  </a:ext>
                </a:extLst>
              </p:cNvPr>
              <p:cNvSpPr txBox="1"/>
              <p:nvPr/>
            </p:nvSpPr>
            <p:spPr>
              <a:xfrm>
                <a:off x="2645700" y="1525966"/>
                <a:ext cx="1143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F6B0C9E-2D2F-4813-B9B3-5E4B93C4E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700" y="1525966"/>
                <a:ext cx="1143711" cy="276999"/>
              </a:xfrm>
              <a:prstGeom prst="rect">
                <a:avLst/>
              </a:prstGeom>
              <a:blipFill>
                <a:blip r:embed="rId3"/>
                <a:stretch>
                  <a:fillRect l="-2128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96F2BC40-D54A-4926-AABE-463A74C7B9E3}"/>
                  </a:ext>
                </a:extLst>
              </p:cNvPr>
              <p:cNvSpPr/>
              <p:nvPr/>
            </p:nvSpPr>
            <p:spPr>
              <a:xfrm>
                <a:off x="2198282" y="2662100"/>
                <a:ext cx="1333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96F2BC40-D54A-4926-AABE-463A74C7B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282" y="2662100"/>
                <a:ext cx="1333698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8650984-67C0-44BE-9D10-A8C6FEE8C8EC}"/>
                  </a:ext>
                </a:extLst>
              </p:cNvPr>
              <p:cNvSpPr txBox="1"/>
              <p:nvPr/>
            </p:nvSpPr>
            <p:spPr>
              <a:xfrm>
                <a:off x="911665" y="2662100"/>
                <a:ext cx="10627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C8650984-67C0-44BE-9D10-A8C6FEE8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65" y="2662100"/>
                <a:ext cx="1062727" cy="276999"/>
              </a:xfrm>
              <a:prstGeom prst="rect">
                <a:avLst/>
              </a:prstGeom>
              <a:blipFill>
                <a:blip r:embed="rId5"/>
                <a:stretch>
                  <a:fillRect l="-4598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78EC2B9-C245-4341-BD6A-0C1D6177AB5A}"/>
                  </a:ext>
                </a:extLst>
              </p:cNvPr>
              <p:cNvSpPr/>
              <p:nvPr/>
            </p:nvSpPr>
            <p:spPr>
              <a:xfrm>
                <a:off x="2593858" y="3610184"/>
                <a:ext cx="1252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78EC2B9-C245-4341-BD6A-0C1D6177A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858" y="3610184"/>
                <a:ext cx="12527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D4A0BE2-3588-4F66-82F6-94D90DC0A52A}"/>
                  </a:ext>
                </a:extLst>
              </p:cNvPr>
              <p:cNvSpPr/>
              <p:nvPr/>
            </p:nvSpPr>
            <p:spPr>
              <a:xfrm>
                <a:off x="2586941" y="4847645"/>
                <a:ext cx="12527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D4A0BE2-3588-4F66-82F6-94D90DC0A5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941" y="4847645"/>
                <a:ext cx="125271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A4FE984-8C49-4B4A-8D27-50F274B63705}"/>
                  </a:ext>
                </a:extLst>
              </p:cNvPr>
              <p:cNvSpPr txBox="1"/>
              <p:nvPr/>
            </p:nvSpPr>
            <p:spPr>
              <a:xfrm>
                <a:off x="5297717" y="1288904"/>
                <a:ext cx="1590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A4FE984-8C49-4B4A-8D27-50F274B63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17" y="1288904"/>
                <a:ext cx="1590564" cy="276999"/>
              </a:xfrm>
              <a:prstGeom prst="rect">
                <a:avLst/>
              </a:prstGeom>
              <a:blipFill>
                <a:blip r:embed="rId8"/>
                <a:stretch>
                  <a:fillRect l="-2299" r="-2682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C312015-E61B-4A14-9E92-1327779975C7}"/>
                  </a:ext>
                </a:extLst>
              </p:cNvPr>
              <p:cNvSpPr txBox="1"/>
              <p:nvPr/>
            </p:nvSpPr>
            <p:spPr>
              <a:xfrm>
                <a:off x="5249234" y="1853568"/>
                <a:ext cx="2872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C312015-E61B-4A14-9E92-132777997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234" y="1853568"/>
                <a:ext cx="2872068" cy="276999"/>
              </a:xfrm>
              <a:prstGeom prst="rect">
                <a:avLst/>
              </a:prstGeom>
              <a:blipFill>
                <a:blip r:embed="rId9"/>
                <a:stretch>
                  <a:fillRect l="-1062" r="-1274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6552FAB-EC15-4067-9B84-ACBEF4452AEB}"/>
                  </a:ext>
                </a:extLst>
              </p:cNvPr>
              <p:cNvSpPr txBox="1"/>
              <p:nvPr/>
            </p:nvSpPr>
            <p:spPr>
              <a:xfrm>
                <a:off x="5034030" y="2469017"/>
                <a:ext cx="38905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−14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−10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86552FAB-EC15-4067-9B84-ACBEF4452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30" y="2469017"/>
                <a:ext cx="3890552" cy="276999"/>
              </a:xfrm>
              <a:prstGeom prst="rect">
                <a:avLst/>
              </a:prstGeom>
              <a:blipFill>
                <a:blip r:embed="rId10"/>
                <a:stretch>
                  <a:fillRect r="-784" b="-2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B322844-BFA5-431A-B443-501418E996D9}"/>
                  </a:ext>
                </a:extLst>
              </p:cNvPr>
              <p:cNvSpPr txBox="1"/>
              <p:nvPr/>
            </p:nvSpPr>
            <p:spPr>
              <a:xfrm>
                <a:off x="9092976" y="2455028"/>
                <a:ext cx="3045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−24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+6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B322844-BFA5-431A-B443-501418E99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976" y="2455028"/>
                <a:ext cx="3045193" cy="276999"/>
              </a:xfrm>
              <a:prstGeom prst="rect">
                <a:avLst/>
              </a:prstGeom>
              <a:blipFill>
                <a:blip r:embed="rId11"/>
                <a:stretch>
                  <a:fillRect r="-1202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5FD31BED-DC54-49DA-A008-71742A45ACFA}"/>
                  </a:ext>
                </a:extLst>
              </p:cNvPr>
              <p:cNvSpPr/>
              <p:nvPr/>
            </p:nvSpPr>
            <p:spPr>
              <a:xfrm>
                <a:off x="4964160" y="3011739"/>
                <a:ext cx="3700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−6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5FD31BED-DC54-49DA-A008-71742A45AC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160" y="3011739"/>
                <a:ext cx="370069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ED083B5F-5AD6-44D8-A969-94E119F7E390}"/>
                  </a:ext>
                </a:extLst>
              </p:cNvPr>
              <p:cNvSpPr/>
              <p:nvPr/>
            </p:nvSpPr>
            <p:spPr>
              <a:xfrm>
                <a:off x="8348451" y="1242737"/>
                <a:ext cx="13712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ED083B5F-5AD6-44D8-A969-94E119F7E3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451" y="1242737"/>
                <a:ext cx="1371273" cy="369332"/>
              </a:xfrm>
              <a:prstGeom prst="rect">
                <a:avLst/>
              </a:prstGeom>
              <a:blipFill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C003CB46-CC8F-44D5-BBA2-DABFE6E9A2A1}"/>
                  </a:ext>
                </a:extLst>
              </p:cNvPr>
              <p:cNvSpPr/>
              <p:nvPr/>
            </p:nvSpPr>
            <p:spPr>
              <a:xfrm>
                <a:off x="4915399" y="3689677"/>
                <a:ext cx="3056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C003CB46-CC8F-44D5-BBA2-DABFE6E9A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399" y="3689677"/>
                <a:ext cx="305673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0CDA721F-5D5C-49EE-86AF-33D4E7A47BE6}"/>
                  </a:ext>
                </a:extLst>
              </p:cNvPr>
              <p:cNvSpPr/>
              <p:nvPr/>
            </p:nvSpPr>
            <p:spPr>
              <a:xfrm>
                <a:off x="8664852" y="3689677"/>
                <a:ext cx="27878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1,5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0CDA721F-5D5C-49EE-86AF-33D4E7A47B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852" y="3689677"/>
                <a:ext cx="278781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A8F10022-3849-482A-B6C4-8639649C2823}"/>
                  </a:ext>
                </a:extLst>
              </p:cNvPr>
              <p:cNvSpPr/>
              <p:nvPr/>
            </p:nvSpPr>
            <p:spPr>
              <a:xfrm>
                <a:off x="4918070" y="4324732"/>
                <a:ext cx="47440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−8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+1,5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A8F10022-3849-482A-B6C4-8639649C28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070" y="4324732"/>
                <a:ext cx="474405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257675EC-A194-4F0A-A86D-45DFE991231F}"/>
                  </a:ext>
                </a:extLst>
              </p:cNvPr>
              <p:cNvSpPr/>
              <p:nvPr/>
            </p:nvSpPr>
            <p:spPr>
              <a:xfrm>
                <a:off x="4975668" y="4927601"/>
                <a:ext cx="3896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s-ES" i="1">
                        <a:latin typeface="Cambria Math" panose="02040503050406030204" pitchFamily="18" charset="0"/>
                      </a:rPr>
                      <m:t>−8</m:t>
                    </m:r>
                    <m:d>
                      <m:dPr>
                        <m:begChr m:val="["/>
                        <m:endChr m:val="]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257675EC-A194-4F0A-A86D-45DFE99123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68" y="4927601"/>
                <a:ext cx="389677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3C6B48AA-6A7B-4CB6-A035-50C134F82957}"/>
                  </a:ext>
                </a:extLst>
              </p:cNvPr>
              <p:cNvSpPr/>
              <p:nvPr/>
            </p:nvSpPr>
            <p:spPr>
              <a:xfrm>
                <a:off x="4997266" y="5453059"/>
                <a:ext cx="31257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+12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3C6B48AA-6A7B-4CB6-A035-50C134F82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66" y="5453059"/>
                <a:ext cx="3125727" cy="369332"/>
              </a:xfrm>
              <a:prstGeom prst="rect">
                <a:avLst/>
              </a:prstGeom>
              <a:blipFill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0168C513-0872-4785-BD65-D1495143DBDA}"/>
                  </a:ext>
                </a:extLst>
              </p:cNvPr>
              <p:cNvSpPr txBox="1"/>
              <p:nvPr/>
            </p:nvSpPr>
            <p:spPr>
              <a:xfrm>
                <a:off x="5034030" y="6109900"/>
                <a:ext cx="1840376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10+12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0168C513-0872-4785-BD65-D1495143DB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30" y="6109900"/>
                <a:ext cx="1840376" cy="5778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07705C3-01BC-41EA-AB3D-5FA2C95A6A61}"/>
                  </a:ext>
                </a:extLst>
              </p:cNvPr>
              <p:cNvSpPr txBox="1"/>
              <p:nvPr/>
            </p:nvSpPr>
            <p:spPr>
              <a:xfrm>
                <a:off x="8096200" y="6248400"/>
                <a:ext cx="1163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E07705C3-01BC-41EA-AB3D-5FA2C95A6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00" y="6248400"/>
                <a:ext cx="1163332" cy="276999"/>
              </a:xfrm>
              <a:prstGeom prst="rect">
                <a:avLst/>
              </a:prstGeom>
              <a:blipFill>
                <a:blip r:embed="rId20"/>
                <a:stretch>
                  <a:fillRect l="-3665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6C1312D8-2567-464F-8C9C-4C161C4254A4}"/>
                  </a:ext>
                </a:extLst>
              </p:cNvPr>
              <p:cNvSpPr txBox="1"/>
              <p:nvPr/>
            </p:nvSpPr>
            <p:spPr>
              <a:xfrm>
                <a:off x="9672377" y="6248399"/>
                <a:ext cx="1163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=−1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6C1312D8-2567-464F-8C9C-4C161C425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2377" y="6248399"/>
                <a:ext cx="1163332" cy="276999"/>
              </a:xfrm>
              <a:prstGeom prst="rect">
                <a:avLst/>
              </a:prstGeom>
              <a:blipFill>
                <a:blip r:embed="rId21"/>
                <a:stretch>
                  <a:fillRect l="-4188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4383882-0C5C-4A76-AC5F-1F5E2221ABF8}"/>
              </a:ext>
            </a:extLst>
          </p:cNvPr>
          <p:cNvCxnSpPr/>
          <p:nvPr/>
        </p:nvCxnSpPr>
        <p:spPr>
          <a:xfrm>
            <a:off x="5128591" y="2939099"/>
            <a:ext cx="43997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A88B74C0-ADB9-42B5-AC37-E043FFA7D10D}"/>
                  </a:ext>
                </a:extLst>
              </p:cNvPr>
              <p:cNvSpPr/>
              <p:nvPr/>
            </p:nvSpPr>
            <p:spPr>
              <a:xfrm>
                <a:off x="6754576" y="6214159"/>
                <a:ext cx="928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A88B74C0-ADB9-42B5-AC37-E043FFA7D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576" y="6214159"/>
                <a:ext cx="928779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37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" grpId="0"/>
      <p:bldP spid="4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F301C-A992-4F70-93F1-8AB02829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RC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830D4-0F42-4CF2-AA25-61AEC6C5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7"/>
          </a:xfrm>
        </p:spPr>
        <p:txBody>
          <a:bodyPr/>
          <a:lstStyle/>
          <a:p>
            <a:r>
              <a:rPr lang="es-ES" dirty="0"/>
              <a:t>Carga de un capacitor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A7E4A854-6B2A-4BEB-87EB-E62FD671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35" y="1061365"/>
            <a:ext cx="3105583" cy="2248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683E2E0-DAB4-4FA8-8A8E-F859376AB033}"/>
                  </a:ext>
                </a:extLst>
              </p:cNvPr>
              <p:cNvSpPr txBox="1"/>
              <p:nvPr/>
            </p:nvSpPr>
            <p:spPr>
              <a:xfrm>
                <a:off x="1085850" y="2205338"/>
                <a:ext cx="461024" cy="370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ES" dirty="0"/>
                  <a:t>v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683E2E0-DAB4-4FA8-8A8E-F859376AB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2205338"/>
                <a:ext cx="461024" cy="370935"/>
              </a:xfrm>
              <a:prstGeom prst="rect">
                <a:avLst/>
              </a:prstGeom>
              <a:blipFill>
                <a:blip r:embed="rId3"/>
                <a:stretch>
                  <a:fillRect l="-30263" t="-14754" r="-11842" b="-180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7B53C8A-DFC6-429B-9338-5CC176DDB06B}"/>
                  </a:ext>
                </a:extLst>
              </p:cNvPr>
              <p:cNvSpPr txBox="1"/>
              <p:nvPr/>
            </p:nvSpPr>
            <p:spPr>
              <a:xfrm>
                <a:off x="961494" y="2869516"/>
                <a:ext cx="1539011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7B53C8A-DFC6-429B-9338-5CC176DD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4" y="2869516"/>
                <a:ext cx="1539011" cy="4743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EBF85F2A-42FF-4FD2-BDA5-15CFF23A6792}"/>
              </a:ext>
            </a:extLst>
          </p:cNvPr>
          <p:cNvSpPr txBox="1"/>
          <p:nvPr/>
        </p:nvSpPr>
        <p:spPr>
          <a:xfrm>
            <a:off x="955133" y="3537577"/>
            <a:ext cx="7518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En el instante inicial donde el interruptor se coloca en posición a y t=0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80CAAE7-99D9-447A-A222-ABF4C00805BE}"/>
                  </a:ext>
                </a:extLst>
              </p:cNvPr>
              <p:cNvSpPr txBox="1"/>
              <p:nvPr/>
            </p:nvSpPr>
            <p:spPr>
              <a:xfrm>
                <a:off x="1085850" y="4100609"/>
                <a:ext cx="1150571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𝑖𝑛𝑖𝑐𝑖𝑎𝑙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D80CAAE7-99D9-447A-A222-ABF4C008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4100609"/>
                <a:ext cx="1150571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E73E936-93F0-41BD-9397-D932514DEC19}"/>
                  </a:ext>
                </a:extLst>
              </p:cNvPr>
              <p:cNvSpPr txBox="1"/>
              <p:nvPr/>
            </p:nvSpPr>
            <p:spPr>
              <a:xfrm>
                <a:off x="2743595" y="5336218"/>
                <a:ext cx="1218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E73E936-93F0-41BD-9397-D932514DE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95" y="5336218"/>
                <a:ext cx="1218410" cy="276999"/>
              </a:xfrm>
              <a:prstGeom prst="rect">
                <a:avLst/>
              </a:prstGeom>
              <a:blipFill>
                <a:blip r:embed="rId6"/>
                <a:stretch>
                  <a:fillRect l="-5000" r="-1000" b="-304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8A05CC2-D28B-4DD3-BDB2-11E453CF267B}"/>
              </a:ext>
            </a:extLst>
          </p:cNvPr>
          <p:cNvSpPr txBox="1"/>
          <p:nvPr/>
        </p:nvSpPr>
        <p:spPr>
          <a:xfrm>
            <a:off x="961494" y="4770030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Luego, cuando el capacitor se carga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51D99E4-8347-431A-9CE1-DEE9B6AC0D33}"/>
                  </a:ext>
                </a:extLst>
              </p:cNvPr>
              <p:cNvSpPr txBox="1"/>
              <p:nvPr/>
            </p:nvSpPr>
            <p:spPr>
              <a:xfrm>
                <a:off x="955133" y="5355920"/>
                <a:ext cx="9571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51D99E4-8347-431A-9CE1-DEE9B6AC0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33" y="5355920"/>
                <a:ext cx="957158" cy="276999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064DC890-422E-4D66-BCAF-BADE80707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260" y="1028581"/>
            <a:ext cx="3106406" cy="2248809"/>
          </a:xfrm>
          <a:prstGeom prst="rect">
            <a:avLst/>
          </a:prstGeom>
        </p:spPr>
      </p:pic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472EE2A-551E-42D0-BB85-8C41BDDD01D7}"/>
              </a:ext>
            </a:extLst>
          </p:cNvPr>
          <p:cNvSpPr/>
          <p:nvPr/>
        </p:nvSpPr>
        <p:spPr>
          <a:xfrm>
            <a:off x="7819918" y="1930400"/>
            <a:ext cx="37759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83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F301C-A992-4F70-93F1-8AB02829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RC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830D4-0F42-4CF2-AA25-61AEC6C5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7"/>
          </a:xfrm>
        </p:spPr>
        <p:txBody>
          <a:bodyPr/>
          <a:lstStyle/>
          <a:p>
            <a:r>
              <a:rPr lang="es-ES" dirty="0"/>
              <a:t>Carga de un capacitor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A7E4A854-6B2A-4BEB-87EB-E62FD671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35" y="1061365"/>
            <a:ext cx="3105583" cy="2248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7B53C8A-DFC6-429B-9338-5CC176DDB06B}"/>
                  </a:ext>
                </a:extLst>
              </p:cNvPr>
              <p:cNvSpPr txBox="1"/>
              <p:nvPr/>
            </p:nvSpPr>
            <p:spPr>
              <a:xfrm>
                <a:off x="892078" y="2158398"/>
                <a:ext cx="1539011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7B53C8A-DFC6-429B-9338-5CC176DD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78" y="2158398"/>
                <a:ext cx="1539011" cy="474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BF85F2A-42FF-4FD2-BDA5-15CFF23A6792}"/>
                  </a:ext>
                </a:extLst>
              </p:cNvPr>
              <p:cNvSpPr txBox="1"/>
              <p:nvPr/>
            </p:nvSpPr>
            <p:spPr>
              <a:xfrm>
                <a:off x="892078" y="2929650"/>
                <a:ext cx="1361398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BF85F2A-42FF-4FD2-BDA5-15CFF23A6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78" y="2929650"/>
                <a:ext cx="1361398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0C195B6-D441-444B-A0B7-9C2CAC2AF121}"/>
                  </a:ext>
                </a:extLst>
              </p:cNvPr>
              <p:cNvSpPr/>
              <p:nvPr/>
            </p:nvSpPr>
            <p:spPr>
              <a:xfrm>
                <a:off x="892078" y="3628331"/>
                <a:ext cx="154542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0C195B6-D441-444B-A0B7-9C2CAC2AF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78" y="3628331"/>
                <a:ext cx="1545423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955F5ED-9E02-4B40-9C32-B88A646473EC}"/>
                  </a:ext>
                </a:extLst>
              </p:cNvPr>
              <p:cNvSpPr/>
              <p:nvPr/>
            </p:nvSpPr>
            <p:spPr>
              <a:xfrm>
                <a:off x="3168912" y="3599637"/>
                <a:ext cx="168668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955F5ED-9E02-4B40-9C32-B88A64647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912" y="3599637"/>
                <a:ext cx="1686680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4699F16-2CF0-4406-B7FE-775AE025DB39}"/>
                  </a:ext>
                </a:extLst>
              </p:cNvPr>
              <p:cNvSpPr/>
              <p:nvPr/>
            </p:nvSpPr>
            <p:spPr>
              <a:xfrm>
                <a:off x="5527757" y="3633453"/>
                <a:ext cx="147873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74699F16-2CF0-4406-B7FE-775AE025D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757" y="3633453"/>
                <a:ext cx="1478738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2E094BD-1243-4819-BBFC-20109C7ECB9C}"/>
                  </a:ext>
                </a:extLst>
              </p:cNvPr>
              <p:cNvSpPr/>
              <p:nvPr/>
            </p:nvSpPr>
            <p:spPr>
              <a:xfrm>
                <a:off x="7659777" y="3641996"/>
                <a:ext cx="1720727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02E094BD-1243-4819-BBFC-20109C7ECB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777" y="3641996"/>
                <a:ext cx="1720727" cy="6649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D5021922-5BC8-4E78-8E19-99EC99BDB1E8}"/>
              </a:ext>
            </a:extLst>
          </p:cNvPr>
          <p:cNvSpPr txBox="1"/>
          <p:nvPr/>
        </p:nvSpPr>
        <p:spPr>
          <a:xfrm>
            <a:off x="892078" y="4927601"/>
            <a:ext cx="573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 la condición inicial es que en t=0, q=0, obtenemos: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/>
              <p:nvPr/>
            </p:nvSpPr>
            <p:spPr>
              <a:xfrm>
                <a:off x="1299741" y="5532136"/>
                <a:ext cx="2661691" cy="739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41" y="5532136"/>
                <a:ext cx="2661691" cy="7396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AB40B5A-E9F3-4B33-AC91-9C1E4469294E}"/>
              </a:ext>
            </a:extLst>
          </p:cNvPr>
          <p:cNvSpPr/>
          <p:nvPr/>
        </p:nvSpPr>
        <p:spPr>
          <a:xfrm>
            <a:off x="2650806" y="3793235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D5A2CD73-C3E6-40C5-9E02-BEF59D80AB20}"/>
              </a:ext>
            </a:extLst>
          </p:cNvPr>
          <p:cNvSpPr/>
          <p:nvPr/>
        </p:nvSpPr>
        <p:spPr>
          <a:xfrm>
            <a:off x="5029833" y="3786787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5827006-B209-4469-8474-9C91D741B594}"/>
              </a:ext>
            </a:extLst>
          </p:cNvPr>
          <p:cNvSpPr/>
          <p:nvPr/>
        </p:nvSpPr>
        <p:spPr>
          <a:xfrm>
            <a:off x="7199619" y="3853953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98693F14-8F04-4D97-B25D-724F24DF39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1621" y="699365"/>
            <a:ext cx="2838846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3" grpId="0"/>
      <p:bldP spid="14" grpId="0"/>
      <p:bldP spid="15" grpId="0"/>
      <p:bldP spid="16" grpId="0"/>
      <p:bldP spid="18" grpId="0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F301C-A992-4F70-93F1-8AB02829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RC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830D4-0F42-4CF2-AA25-61AEC6C5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7"/>
          </a:xfrm>
        </p:spPr>
        <p:txBody>
          <a:bodyPr/>
          <a:lstStyle/>
          <a:p>
            <a:r>
              <a:rPr lang="es-ES" dirty="0"/>
              <a:t>Carga de un capacitor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A7E4A854-6B2A-4BEB-87EB-E62FD671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35" y="1061365"/>
            <a:ext cx="3105583" cy="2248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/>
              <p:nvPr/>
            </p:nvSpPr>
            <p:spPr>
              <a:xfrm>
                <a:off x="1076809" y="2357648"/>
                <a:ext cx="2661691" cy="739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09" y="2357648"/>
                <a:ext cx="2661691" cy="739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E2AB436-94A0-4CF7-B852-3578280CCE2B}"/>
                  </a:ext>
                </a:extLst>
              </p:cNvPr>
              <p:cNvSpPr txBox="1"/>
              <p:nvPr/>
            </p:nvSpPr>
            <p:spPr>
              <a:xfrm>
                <a:off x="1168532" y="3429000"/>
                <a:ext cx="203010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E2AB436-94A0-4CF7-B852-3578280C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32" y="3429000"/>
                <a:ext cx="2030108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469002E-330F-4F1A-9A97-F14B3A08533B}"/>
                  </a:ext>
                </a:extLst>
              </p:cNvPr>
              <p:cNvSpPr txBox="1"/>
              <p:nvPr/>
            </p:nvSpPr>
            <p:spPr>
              <a:xfrm>
                <a:off x="1168532" y="4485860"/>
                <a:ext cx="1507144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469002E-330F-4F1A-9A97-F14B3A08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32" y="4485860"/>
                <a:ext cx="1507144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C365CAE-E5C7-4484-A233-5A2BDD978EC9}"/>
                  </a:ext>
                </a:extLst>
              </p:cNvPr>
              <p:cNvSpPr/>
              <p:nvPr/>
            </p:nvSpPr>
            <p:spPr>
              <a:xfrm>
                <a:off x="3345386" y="4435350"/>
                <a:ext cx="2029338" cy="492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C365CAE-E5C7-4484-A233-5A2BDD978E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86" y="4435350"/>
                <a:ext cx="2029338" cy="4922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3003CA9-3DEA-4313-B811-FF87F70A1AE5}"/>
                  </a:ext>
                </a:extLst>
              </p:cNvPr>
              <p:cNvSpPr/>
              <p:nvPr/>
            </p:nvSpPr>
            <p:spPr>
              <a:xfrm>
                <a:off x="5802609" y="4415864"/>
                <a:ext cx="2029338" cy="492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3003CA9-3DEA-4313-B811-FF87F70A1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609" y="4415864"/>
                <a:ext cx="2029338" cy="4922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A969C838-3346-451B-B51D-EC5F7F5B67CF}"/>
                  </a:ext>
                </a:extLst>
              </p:cNvPr>
              <p:cNvSpPr/>
              <p:nvPr/>
            </p:nvSpPr>
            <p:spPr>
              <a:xfrm>
                <a:off x="8129331" y="4415863"/>
                <a:ext cx="2027414" cy="492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A969C838-3346-451B-B51D-EC5F7F5B6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331" y="4415863"/>
                <a:ext cx="2027414" cy="4922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C289107A-D4D9-4788-AFB1-7FFC29E4AD1B}"/>
                  </a:ext>
                </a:extLst>
              </p:cNvPr>
              <p:cNvSpPr/>
              <p:nvPr/>
            </p:nvSpPr>
            <p:spPr>
              <a:xfrm>
                <a:off x="1168532" y="5194643"/>
                <a:ext cx="2276905" cy="4922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C289107A-D4D9-4788-AFB1-7FFC29E4A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32" y="5194643"/>
                <a:ext cx="2276905" cy="4922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B53AA9A-C56D-423D-BDCE-D1EDA10396DF}"/>
                  </a:ext>
                </a:extLst>
              </p:cNvPr>
              <p:cNvSpPr txBox="1"/>
              <p:nvPr/>
            </p:nvSpPr>
            <p:spPr>
              <a:xfrm>
                <a:off x="1168532" y="5985443"/>
                <a:ext cx="1852965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B53AA9A-C56D-423D-BDCE-D1EDA1039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32" y="5985443"/>
                <a:ext cx="1852965" cy="5259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A4F9F18A-FA2E-4C68-A3D5-764E7DBDCBAD}"/>
              </a:ext>
            </a:extLst>
          </p:cNvPr>
          <p:cNvSpPr/>
          <p:nvPr/>
        </p:nvSpPr>
        <p:spPr>
          <a:xfrm>
            <a:off x="2917501" y="4548306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DEA58CD9-0970-4A4C-A09F-088F061D970D}"/>
              </a:ext>
            </a:extLst>
          </p:cNvPr>
          <p:cNvSpPr/>
          <p:nvPr/>
        </p:nvSpPr>
        <p:spPr>
          <a:xfrm>
            <a:off x="5436266" y="4563711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7A9E9EA6-2E94-41E9-9F65-03BBB85A48B5}"/>
              </a:ext>
            </a:extLst>
          </p:cNvPr>
          <p:cNvSpPr/>
          <p:nvPr/>
        </p:nvSpPr>
        <p:spPr>
          <a:xfrm>
            <a:off x="7893490" y="4563711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9B195B34-9E9A-403D-A519-613A2AFB2D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03542" y="1060770"/>
            <a:ext cx="3106406" cy="2248809"/>
          </a:xfrm>
          <a:prstGeom prst="rect">
            <a:avLst/>
          </a:prstGeom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0F0F7C4-DAB3-4593-A0C1-8D3E354293C3}"/>
              </a:ext>
            </a:extLst>
          </p:cNvPr>
          <p:cNvSpPr/>
          <p:nvPr/>
        </p:nvSpPr>
        <p:spPr>
          <a:xfrm>
            <a:off x="8083826" y="1930400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/>
      <p:bldP spid="10" grpId="0"/>
      <p:bldP spid="11" grpId="0"/>
      <p:bldP spid="12" grpId="0"/>
      <p:bldP spid="17" grpId="0"/>
      <p:bldP spid="19" grpId="0"/>
      <p:bldP spid="20" grpId="0" animBg="1"/>
      <p:bldP spid="21" grpId="0" animBg="1"/>
      <p:bldP spid="2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B01DDF-1B8A-4D82-8783-622441CB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D59FB8-0ECD-4419-A929-72645004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capacitor conectado en serie con un resistor y una batería tiene las siguientes características. Calcular la corriente máxima, la carga y la corriente instantánea del circuito cuando se cierra el interruptor. La carga inicial en el capacitor es nula.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B73C25-DAA4-4195-B746-E6CD4E624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12" y="3806797"/>
            <a:ext cx="3762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9BC9CE0-03CF-4BD2-A2E3-EAA971F53AD8}"/>
                  </a:ext>
                </a:extLst>
              </p:cNvPr>
              <p:cNvSpPr txBox="1"/>
              <p:nvPr/>
            </p:nvSpPr>
            <p:spPr>
              <a:xfrm>
                <a:off x="1543050" y="1383030"/>
                <a:ext cx="12184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9BC9CE0-03CF-4BD2-A2E3-EAA971F53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1383030"/>
                <a:ext cx="1218410" cy="276999"/>
              </a:xfrm>
              <a:prstGeom prst="rect">
                <a:avLst/>
              </a:prstGeom>
              <a:blipFill>
                <a:blip r:embed="rId2"/>
                <a:stretch>
                  <a:fillRect l="-5000" r="-1000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3E9EC55-45F0-4ECC-A575-3939A46B7F6A}"/>
                  </a:ext>
                </a:extLst>
              </p:cNvPr>
              <p:cNvSpPr txBox="1"/>
              <p:nvPr/>
            </p:nvSpPr>
            <p:spPr>
              <a:xfrm>
                <a:off x="2761460" y="1383029"/>
                <a:ext cx="2283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.12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3E9EC55-45F0-4ECC-A575-3939A46B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460" y="1383029"/>
                <a:ext cx="2283895" cy="276999"/>
              </a:xfrm>
              <a:prstGeom prst="rect">
                <a:avLst/>
              </a:prstGeom>
              <a:blipFill>
                <a:blip r:embed="rId3"/>
                <a:stretch>
                  <a:fillRect l="-533" t="-2222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3D7F4C0-5401-49E4-9CD3-DE5A157602B4}"/>
                  </a:ext>
                </a:extLst>
              </p:cNvPr>
              <p:cNvSpPr txBox="1"/>
              <p:nvPr/>
            </p:nvSpPr>
            <p:spPr>
              <a:xfrm>
                <a:off x="5045355" y="1383029"/>
                <a:ext cx="1737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=0,3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3D7F4C0-5401-49E4-9CD3-DE5A15760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355" y="1383029"/>
                <a:ext cx="1737270" cy="276999"/>
              </a:xfrm>
              <a:prstGeom prst="rect">
                <a:avLst/>
              </a:prstGeom>
              <a:blipFill>
                <a:blip r:embed="rId4"/>
                <a:stretch>
                  <a:fillRect t="-2222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935E3AB-2586-451B-B91F-C200D218340E}"/>
                  </a:ext>
                </a:extLst>
              </p:cNvPr>
              <p:cNvSpPr txBox="1"/>
              <p:nvPr/>
            </p:nvSpPr>
            <p:spPr>
              <a:xfrm>
                <a:off x="1513440" y="2343150"/>
                <a:ext cx="951414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935E3AB-2586-451B-B91F-C200D218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40" y="2343150"/>
                <a:ext cx="951414" cy="4725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DD095AD-BA9D-46AF-AE8A-45134631CBD0}"/>
                  </a:ext>
                </a:extLst>
              </p:cNvPr>
              <p:cNvSpPr txBox="1"/>
              <p:nvPr/>
            </p:nvSpPr>
            <p:spPr>
              <a:xfrm>
                <a:off x="2613613" y="2237865"/>
                <a:ext cx="1266051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DD095AD-BA9D-46AF-AE8A-45134631C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13" y="2237865"/>
                <a:ext cx="1266051" cy="577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AB3457A-D589-4DDF-8A3F-DCF041B5AB56}"/>
                  </a:ext>
                </a:extLst>
              </p:cNvPr>
              <p:cNvSpPr txBox="1"/>
              <p:nvPr/>
            </p:nvSpPr>
            <p:spPr>
              <a:xfrm>
                <a:off x="1543050" y="3365611"/>
                <a:ext cx="2380844" cy="399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𝑅𝐶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AB3457A-D589-4DDF-8A3F-DCF041B5A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50" y="3365611"/>
                <a:ext cx="2380844" cy="3999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02C7112-8507-4CA7-93EB-78CBCAD333A0}"/>
                  </a:ext>
                </a:extLst>
              </p:cNvPr>
              <p:cNvSpPr txBox="1"/>
              <p:nvPr/>
            </p:nvSpPr>
            <p:spPr>
              <a:xfrm>
                <a:off x="1513440" y="4182200"/>
                <a:ext cx="1645001" cy="399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02C7112-8507-4CA7-93EB-78CBCAD33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40" y="4182200"/>
                <a:ext cx="1645001" cy="3999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A9718C3-DE66-4251-B418-21FC77D82A0C}"/>
                  </a:ext>
                </a:extLst>
              </p:cNvPr>
              <p:cNvSpPr txBox="1"/>
              <p:nvPr/>
            </p:nvSpPr>
            <p:spPr>
              <a:xfrm>
                <a:off x="1513440" y="5132014"/>
                <a:ext cx="869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A9718C3-DE66-4251-B418-21FC77D82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40" y="5132014"/>
                <a:ext cx="869790" cy="276999"/>
              </a:xfrm>
              <a:prstGeom prst="rect">
                <a:avLst/>
              </a:prstGeom>
              <a:blipFill>
                <a:blip r:embed="rId9"/>
                <a:stretch>
                  <a:fillRect l="-2797" r="-4196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AF0FC1D-DDCA-44B9-99CD-9AC0F8552AAA}"/>
                  </a:ext>
                </a:extLst>
              </p:cNvPr>
              <p:cNvSpPr txBox="1"/>
              <p:nvPr/>
            </p:nvSpPr>
            <p:spPr>
              <a:xfrm>
                <a:off x="2371226" y="5132014"/>
                <a:ext cx="2674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=10000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.25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1AF0FC1D-DDCA-44B9-99CD-9AC0F855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226" y="5132014"/>
                <a:ext cx="2674129" cy="276999"/>
              </a:xfrm>
              <a:prstGeom prst="rect">
                <a:avLst/>
              </a:prstGeom>
              <a:blipFill>
                <a:blip r:embed="rId10"/>
                <a:stretch>
                  <a:fillRect l="-228" t="-2222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861FE50-F8C2-4DED-835A-E677FD948073}"/>
                  </a:ext>
                </a:extLst>
              </p:cNvPr>
              <p:cNvSpPr txBox="1"/>
              <p:nvPr/>
            </p:nvSpPr>
            <p:spPr>
              <a:xfrm>
                <a:off x="5243500" y="5132014"/>
                <a:ext cx="10127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=0,25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2861FE50-F8C2-4DED-835A-E677FD948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500" y="5132014"/>
                <a:ext cx="1012713" cy="276999"/>
              </a:xfrm>
              <a:prstGeom prst="rect">
                <a:avLst/>
              </a:prstGeom>
              <a:blipFill>
                <a:blip r:embed="rId11"/>
                <a:stretch>
                  <a:fillRect l="-1205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E62E62BC-335C-45DC-8B39-0F258A868006}"/>
                  </a:ext>
                </a:extLst>
              </p:cNvPr>
              <p:cNvSpPr/>
              <p:nvPr/>
            </p:nvSpPr>
            <p:spPr>
              <a:xfrm>
                <a:off x="3753669" y="2343150"/>
                <a:ext cx="1489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=0,0012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E62E62BC-335C-45DC-8B39-0F258A868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69" y="2343150"/>
                <a:ext cx="148983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F301C-A992-4F70-93F1-8AB02829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RC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830D4-0F42-4CF2-AA25-61AEC6C5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7"/>
          </a:xfrm>
        </p:spPr>
        <p:txBody>
          <a:bodyPr/>
          <a:lstStyle/>
          <a:p>
            <a:r>
              <a:rPr lang="es-ES" dirty="0"/>
              <a:t>Descarga de un capacitor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A7E4A854-6B2A-4BEB-87EB-E62FD671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35" y="1061365"/>
            <a:ext cx="3105583" cy="2248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7B53C8A-DFC6-429B-9338-5CC176DDB06B}"/>
                  </a:ext>
                </a:extLst>
              </p:cNvPr>
              <p:cNvSpPr txBox="1"/>
              <p:nvPr/>
            </p:nvSpPr>
            <p:spPr>
              <a:xfrm>
                <a:off x="892078" y="2158398"/>
                <a:ext cx="1361783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7B53C8A-DFC6-429B-9338-5CC176DDB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78" y="2158398"/>
                <a:ext cx="1361783" cy="474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BF85F2A-42FF-4FD2-BDA5-15CFF23A6792}"/>
                  </a:ext>
                </a:extLst>
              </p:cNvPr>
              <p:cNvSpPr txBox="1"/>
              <p:nvPr/>
            </p:nvSpPr>
            <p:spPr>
              <a:xfrm>
                <a:off x="892078" y="2929650"/>
                <a:ext cx="114249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BF85F2A-42FF-4FD2-BDA5-15CFF23A6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78" y="2929650"/>
                <a:ext cx="1142492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0C195B6-D441-444B-A0B7-9C2CAC2AF121}"/>
                  </a:ext>
                </a:extLst>
              </p:cNvPr>
              <p:cNvSpPr/>
              <p:nvPr/>
            </p:nvSpPr>
            <p:spPr>
              <a:xfrm>
                <a:off x="892078" y="3628331"/>
                <a:ext cx="1327095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D0C195B6-D441-444B-A0B7-9C2CAC2AF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78" y="3628331"/>
                <a:ext cx="1327095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955F5ED-9E02-4B40-9C32-B88A646473EC}"/>
                  </a:ext>
                </a:extLst>
              </p:cNvPr>
              <p:cNvSpPr/>
              <p:nvPr/>
            </p:nvSpPr>
            <p:spPr>
              <a:xfrm>
                <a:off x="3168912" y="3599637"/>
                <a:ext cx="1327094" cy="683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955F5ED-9E02-4B40-9C32-B88A646473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912" y="3599637"/>
                <a:ext cx="1327094" cy="683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uadroTexto 15">
            <a:extLst>
              <a:ext uri="{FF2B5EF4-FFF2-40B4-BE49-F238E27FC236}">
                <a16:creationId xmlns:a16="http://schemas.microsoft.com/office/drawing/2014/main" id="{D5021922-5BC8-4E78-8E19-99EC99BDB1E8}"/>
              </a:ext>
            </a:extLst>
          </p:cNvPr>
          <p:cNvSpPr txBox="1"/>
          <p:nvPr/>
        </p:nvSpPr>
        <p:spPr>
          <a:xfrm>
            <a:off x="892078" y="4927601"/>
            <a:ext cx="58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 la condición inicial es que en t=0, q=</a:t>
            </a:r>
            <a:r>
              <a:rPr lang="es-ES" dirty="0" err="1"/>
              <a:t>Qi</a:t>
            </a:r>
            <a:r>
              <a:rPr lang="es-ES" dirty="0"/>
              <a:t>, obtenemos: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/>
              <p:nvPr/>
            </p:nvSpPr>
            <p:spPr>
              <a:xfrm>
                <a:off x="1299741" y="5532136"/>
                <a:ext cx="2272737" cy="747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41" y="5532136"/>
                <a:ext cx="2272737" cy="747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AB40B5A-E9F3-4B33-AC91-9C1E4469294E}"/>
              </a:ext>
            </a:extLst>
          </p:cNvPr>
          <p:cNvSpPr/>
          <p:nvPr/>
        </p:nvSpPr>
        <p:spPr>
          <a:xfrm>
            <a:off x="2650806" y="3793235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Diagrama&#10;&#10;Descripción generada automáticamente">
            <a:extLst>
              <a:ext uri="{FF2B5EF4-FFF2-40B4-BE49-F238E27FC236}">
                <a16:creationId xmlns:a16="http://schemas.microsoft.com/office/drawing/2014/main" id="{98693F14-8F04-4D97-B25D-724F24DF3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1621" y="699365"/>
            <a:ext cx="2838846" cy="2610214"/>
          </a:xfrm>
          <a:prstGeom prst="rect">
            <a:avLst/>
          </a:prstGeom>
        </p:spPr>
      </p:pic>
      <p:pic>
        <p:nvPicPr>
          <p:cNvPr id="9" name="Imagen 8" descr="Gráfico&#10;&#10;Descripción generada automáticamente">
            <a:extLst>
              <a:ext uri="{FF2B5EF4-FFF2-40B4-BE49-F238E27FC236}">
                <a16:creationId xmlns:a16="http://schemas.microsoft.com/office/drawing/2014/main" id="{BEB35EBA-1F5C-4D5A-BD46-0E6DB6FE88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4061" y="1022301"/>
            <a:ext cx="3106406" cy="2248809"/>
          </a:xfrm>
          <a:prstGeom prst="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737F5156-8B85-4DEE-B5F6-225C957CA80E}"/>
              </a:ext>
            </a:extLst>
          </p:cNvPr>
          <p:cNvSpPr/>
          <p:nvPr/>
        </p:nvSpPr>
        <p:spPr>
          <a:xfrm>
            <a:off x="7935078" y="1871563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38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3" grpId="0"/>
      <p:bldP spid="16" grpId="0"/>
      <p:bldP spid="18" grpId="0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5F301C-A992-4F70-93F1-8AB02829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RC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830D4-0F42-4CF2-AA25-61AEC6C5A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41787"/>
          </a:xfrm>
        </p:spPr>
        <p:txBody>
          <a:bodyPr/>
          <a:lstStyle/>
          <a:p>
            <a:r>
              <a:rPr lang="es-ES" dirty="0"/>
              <a:t>Descarga de un capacitor</a:t>
            </a:r>
          </a:p>
        </p:txBody>
      </p:sp>
      <p:pic>
        <p:nvPicPr>
          <p:cNvPr id="5" name="Imagen 4" descr="Gráfico&#10;&#10;Descripción generada automáticamente">
            <a:extLst>
              <a:ext uri="{FF2B5EF4-FFF2-40B4-BE49-F238E27FC236}">
                <a16:creationId xmlns:a16="http://schemas.microsoft.com/office/drawing/2014/main" id="{A7E4A854-6B2A-4BEB-87EB-E62FD671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35" y="1061365"/>
            <a:ext cx="3105583" cy="2248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/>
              <p:nvPr/>
            </p:nvSpPr>
            <p:spPr>
              <a:xfrm>
                <a:off x="1076809" y="2357648"/>
                <a:ext cx="2272737" cy="747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𝑑𝑞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nary>
                        <m:nary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D4ED2C42-C330-4C96-9A97-A20950A7E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809" y="2357648"/>
                <a:ext cx="2272737" cy="747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E2AB436-94A0-4CF7-B852-3578280CCE2B}"/>
                  </a:ext>
                </a:extLst>
              </p:cNvPr>
              <p:cNvSpPr txBox="1"/>
              <p:nvPr/>
            </p:nvSpPr>
            <p:spPr>
              <a:xfrm>
                <a:off x="1168532" y="3429000"/>
                <a:ext cx="165763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E2AB436-94A0-4CF7-B852-3578280CC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32" y="3429000"/>
                <a:ext cx="1657633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469002E-330F-4F1A-9A97-F14B3A08533B}"/>
                  </a:ext>
                </a:extLst>
              </p:cNvPr>
              <p:cNvSpPr txBox="1"/>
              <p:nvPr/>
            </p:nvSpPr>
            <p:spPr>
              <a:xfrm>
                <a:off x="1168532" y="4485860"/>
                <a:ext cx="1491882" cy="399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469002E-330F-4F1A-9A97-F14B3A085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532" y="4485860"/>
                <a:ext cx="1491882" cy="3999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B53AA9A-C56D-423D-BDCE-D1EDA10396DF}"/>
                  </a:ext>
                </a:extLst>
              </p:cNvPr>
              <p:cNvSpPr txBox="1"/>
              <p:nvPr/>
            </p:nvSpPr>
            <p:spPr>
              <a:xfrm>
                <a:off x="677334" y="5326117"/>
                <a:ext cx="3020879" cy="52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B53AA9A-C56D-423D-BDCE-D1EDA1039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4" y="5326117"/>
                <a:ext cx="3020879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0F0F7C4-DAB3-4593-A0C1-8D3E354293C3}"/>
              </a:ext>
            </a:extLst>
          </p:cNvPr>
          <p:cNvSpPr/>
          <p:nvPr/>
        </p:nvSpPr>
        <p:spPr>
          <a:xfrm>
            <a:off x="8083826" y="1930400"/>
            <a:ext cx="304800" cy="36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 descr="Gráfico&#10;&#10;Descripción generada automáticamente">
            <a:extLst>
              <a:ext uri="{FF2B5EF4-FFF2-40B4-BE49-F238E27FC236}">
                <a16:creationId xmlns:a16="http://schemas.microsoft.com/office/drawing/2014/main" id="{2702B7BC-8BD9-4196-A7EF-B90D60FA6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3542" y="1105072"/>
            <a:ext cx="3106406" cy="2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4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/>
      <p:bldP spid="19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03E34-8595-4152-88F0-250EDF0F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C2D7A8-0C66-4F99-B2B4-33250030F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1083"/>
            <a:ext cx="8596668" cy="821150"/>
          </a:xfrm>
        </p:spPr>
        <p:txBody>
          <a:bodyPr/>
          <a:lstStyle/>
          <a:p>
            <a:r>
              <a:rPr lang="es-ES" dirty="0"/>
              <a:t>Considerando el siguiente esquema, determinar el tiempo donde la cantidad de cargas en el capacitor se reduce a la mitad.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5CF83E2-C077-4609-90B4-EB527CFC5C95}"/>
                  </a:ext>
                </a:extLst>
              </p:cNvPr>
              <p:cNvSpPr txBox="1"/>
              <p:nvPr/>
            </p:nvSpPr>
            <p:spPr>
              <a:xfrm>
                <a:off x="1184537" y="2542225"/>
                <a:ext cx="8399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5CF83E2-C077-4609-90B4-EB527CFC5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7" y="2542225"/>
                <a:ext cx="839974" cy="276999"/>
              </a:xfrm>
              <a:prstGeom prst="rect">
                <a:avLst/>
              </a:prstGeom>
              <a:blipFill>
                <a:blip r:embed="rId2"/>
                <a:stretch>
                  <a:fillRect l="-7971" r="-2899" b="-3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FE92259-DFC1-425E-89FD-E98CCE993C5C}"/>
                  </a:ext>
                </a:extLst>
              </p:cNvPr>
              <p:cNvSpPr txBox="1"/>
              <p:nvPr/>
            </p:nvSpPr>
            <p:spPr>
              <a:xfrm>
                <a:off x="2004009" y="2569574"/>
                <a:ext cx="23439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=25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.12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FE92259-DFC1-425E-89FD-E98CCE993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009" y="2569574"/>
                <a:ext cx="2343911" cy="276999"/>
              </a:xfrm>
              <a:prstGeom prst="rect">
                <a:avLst/>
              </a:prstGeom>
              <a:blipFill>
                <a:blip r:embed="rId3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4679191-FDE5-4B2E-9296-1F7D0F6DB227}"/>
                  </a:ext>
                </a:extLst>
              </p:cNvPr>
              <p:cNvSpPr txBox="1"/>
              <p:nvPr/>
            </p:nvSpPr>
            <p:spPr>
              <a:xfrm>
                <a:off x="4298757" y="2583324"/>
                <a:ext cx="1737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=0,3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4679191-FDE5-4B2E-9296-1F7D0F6DB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57" y="2583324"/>
                <a:ext cx="1737270" cy="276999"/>
              </a:xfrm>
              <a:prstGeom prst="rect">
                <a:avLst/>
              </a:prstGeom>
              <a:blipFill>
                <a:blip r:embed="rId4"/>
                <a:stretch>
                  <a:fillRect t="-2222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F20D238-50DE-4946-BB30-8215D2FEA0DC}"/>
                  </a:ext>
                </a:extLst>
              </p:cNvPr>
              <p:cNvSpPr/>
              <p:nvPr/>
            </p:nvSpPr>
            <p:spPr>
              <a:xfrm>
                <a:off x="1035618" y="3013914"/>
                <a:ext cx="113781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3F20D238-50DE-4946-BB30-8215D2FEA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18" y="3013914"/>
                <a:ext cx="1137812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7680D53-7EFF-44E6-BF42-064E69875EA9}"/>
                  </a:ext>
                </a:extLst>
              </p:cNvPr>
              <p:cNvSpPr txBox="1"/>
              <p:nvPr/>
            </p:nvSpPr>
            <p:spPr>
              <a:xfrm>
                <a:off x="1184537" y="3799265"/>
                <a:ext cx="125944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C7680D53-7EFF-44E6-BF42-064E69875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37" y="3799265"/>
                <a:ext cx="1259447" cy="518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17916615-7A5A-4CA2-9BA3-FC1D6099AD4C}"/>
                  </a:ext>
                </a:extLst>
              </p:cNvPr>
              <p:cNvSpPr/>
              <p:nvPr/>
            </p:nvSpPr>
            <p:spPr>
              <a:xfrm>
                <a:off x="3103798" y="3753099"/>
                <a:ext cx="124412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17916615-7A5A-4CA2-9BA3-FC1D6099AD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798" y="3753099"/>
                <a:ext cx="1244122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AED5F7FE-5058-44BB-9275-95D4CAE885EC}"/>
                  </a:ext>
                </a:extLst>
              </p:cNvPr>
              <p:cNvSpPr/>
              <p:nvPr/>
            </p:nvSpPr>
            <p:spPr>
              <a:xfrm>
                <a:off x="4801265" y="3691280"/>
                <a:ext cx="123476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AED5F7FE-5058-44BB-9275-95D4CAE88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265" y="3691280"/>
                <a:ext cx="1234762" cy="6127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E00E84F-3C27-4959-A4CE-538F4A16106D}"/>
                  </a:ext>
                </a:extLst>
              </p:cNvPr>
              <p:cNvSpPr txBox="1"/>
              <p:nvPr/>
            </p:nvSpPr>
            <p:spPr>
              <a:xfrm>
                <a:off x="6718851" y="3753099"/>
                <a:ext cx="1734577" cy="50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1 −</m:t>
                          </m:r>
                          <m:func>
                            <m:func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E00E84F-3C27-4959-A4CE-538F4A1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851" y="3753099"/>
                <a:ext cx="1734577" cy="5003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E850F9D-171C-40E3-BD24-6EFF02B93C36}"/>
                  </a:ext>
                </a:extLst>
              </p:cNvPr>
              <p:cNvSpPr txBox="1"/>
              <p:nvPr/>
            </p:nvSpPr>
            <p:spPr>
              <a:xfrm>
                <a:off x="1218327" y="4737652"/>
                <a:ext cx="12256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=0,693.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E850F9D-171C-40E3-BD24-6EFF02B93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27" y="4737652"/>
                <a:ext cx="1225657" cy="276999"/>
              </a:xfrm>
              <a:prstGeom prst="rect">
                <a:avLst/>
              </a:prstGeom>
              <a:blipFill>
                <a:blip r:embed="rId10"/>
                <a:stretch>
                  <a:fillRect l="-2985" r="-995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D9F3267-F38D-40A9-8DB8-E036BA270BC2}"/>
              </a:ext>
            </a:extLst>
          </p:cNvPr>
          <p:cNvSpPr/>
          <p:nvPr/>
        </p:nvSpPr>
        <p:spPr>
          <a:xfrm>
            <a:off x="2613127" y="3863572"/>
            <a:ext cx="344538" cy="366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17A4846-BEB3-4027-BEBA-09A2585662EA}"/>
              </a:ext>
            </a:extLst>
          </p:cNvPr>
          <p:cNvSpPr/>
          <p:nvPr/>
        </p:nvSpPr>
        <p:spPr>
          <a:xfrm>
            <a:off x="4431258" y="3863571"/>
            <a:ext cx="344538" cy="366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8AD1EAA3-3DA3-4C18-BBD2-6BBC61639A25}"/>
              </a:ext>
            </a:extLst>
          </p:cNvPr>
          <p:cNvSpPr/>
          <p:nvPr/>
        </p:nvSpPr>
        <p:spPr>
          <a:xfrm>
            <a:off x="6155975" y="3863570"/>
            <a:ext cx="344538" cy="3663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Imagen 16" descr="Diagrama&#10;&#10;Descripción generada automáticamente">
            <a:extLst>
              <a:ext uri="{FF2B5EF4-FFF2-40B4-BE49-F238E27FC236}">
                <a16:creationId xmlns:a16="http://schemas.microsoft.com/office/drawing/2014/main" id="{6EA5B754-75E8-43C5-B3EB-3C1F1D245A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7306" y="2070807"/>
            <a:ext cx="2162477" cy="1886213"/>
          </a:xfrm>
          <a:prstGeom prst="rect">
            <a:avLst/>
          </a:prstGeom>
        </p:spPr>
      </p:pic>
      <p:pic>
        <p:nvPicPr>
          <p:cNvPr id="19" name="Imagen 18" descr="Gráfico&#10;&#10;Descripción generada automáticamente">
            <a:extLst>
              <a:ext uri="{FF2B5EF4-FFF2-40B4-BE49-F238E27FC236}">
                <a16:creationId xmlns:a16="http://schemas.microsoft.com/office/drawing/2014/main" id="{C481ED9E-950D-478A-B8A1-30C945754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9753" y="4229927"/>
            <a:ext cx="3106406" cy="2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2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8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DBDF9-E36B-4CDC-954E-E60DC10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de CC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8471E3-2DA8-4526-A6C5-B9851277E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259" y="1526743"/>
            <a:ext cx="3067478" cy="2124371"/>
          </a:xfrm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58B1F5C5-D084-4B61-AAFC-B013B9D39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87" y="1226302"/>
            <a:ext cx="3192165" cy="2725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56F256E-63D9-4DB6-976A-D60494D4BA4B}"/>
                  </a:ext>
                </a:extLst>
              </p:cNvPr>
              <p:cNvSpPr txBox="1"/>
              <p:nvPr/>
            </p:nvSpPr>
            <p:spPr>
              <a:xfrm>
                <a:off x="1705351" y="4556492"/>
                <a:ext cx="1321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56F256E-63D9-4DB6-976A-D60494D4B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1" y="4556492"/>
                <a:ext cx="1321772" cy="276999"/>
              </a:xfrm>
              <a:prstGeom prst="rect">
                <a:avLst/>
              </a:prstGeom>
              <a:blipFill>
                <a:blip r:embed="rId4"/>
                <a:stretch>
                  <a:fillRect l="-1382" r="-3226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E769D42-030C-454A-88FB-2409D68532E7}"/>
                  </a:ext>
                </a:extLst>
              </p:cNvPr>
              <p:cNvSpPr txBox="1"/>
              <p:nvPr/>
            </p:nvSpPr>
            <p:spPr>
              <a:xfrm>
                <a:off x="1705351" y="5091768"/>
                <a:ext cx="1009764" cy="47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E769D42-030C-454A-88FB-2409D6853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1" y="5091768"/>
                <a:ext cx="1009764" cy="4789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716F533-D6C3-4016-9AD9-5BF0422C5EC3}"/>
                  </a:ext>
                </a:extLst>
              </p:cNvPr>
              <p:cNvSpPr txBox="1"/>
              <p:nvPr/>
            </p:nvSpPr>
            <p:spPr>
              <a:xfrm>
                <a:off x="1705351" y="5753780"/>
                <a:ext cx="3640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716F533-D6C3-4016-9AD9-5BF0422C5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1" y="5753780"/>
                <a:ext cx="364074" cy="276999"/>
              </a:xfrm>
              <a:prstGeom prst="rect">
                <a:avLst/>
              </a:prstGeom>
              <a:blipFill>
                <a:blip r:embed="rId6"/>
                <a:stretch>
                  <a:fillRect l="-6780" r="-10169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9C2F86F-0BA6-4A17-BDD9-D57A6E298DE0}"/>
                  </a:ext>
                </a:extLst>
              </p:cNvPr>
              <p:cNvSpPr txBox="1"/>
              <p:nvPr/>
            </p:nvSpPr>
            <p:spPr>
              <a:xfrm>
                <a:off x="2014363" y="5753780"/>
                <a:ext cx="1428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9C2F86F-0BA6-4A17-BDD9-D57A6E29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363" y="5753780"/>
                <a:ext cx="1428917" cy="276999"/>
              </a:xfrm>
              <a:prstGeom prst="rect">
                <a:avLst/>
              </a:prstGeom>
              <a:blipFill>
                <a:blip r:embed="rId7"/>
                <a:stretch>
                  <a:fillRect l="-426" t="-2222" r="-851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93A239F-8296-444A-AA25-8757D487AE3D}"/>
                  </a:ext>
                </a:extLst>
              </p:cNvPr>
              <p:cNvSpPr txBox="1"/>
              <p:nvPr/>
            </p:nvSpPr>
            <p:spPr>
              <a:xfrm>
                <a:off x="1705351" y="3965303"/>
                <a:ext cx="13446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93A239F-8296-444A-AA25-8757D487A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1" y="3965303"/>
                <a:ext cx="1344663" cy="276999"/>
              </a:xfrm>
              <a:prstGeom prst="rect">
                <a:avLst/>
              </a:prstGeom>
              <a:blipFill>
                <a:blip r:embed="rId8"/>
                <a:stretch>
                  <a:fillRect l="-3182" r="-1364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F57D590D-CCFC-4D8E-BBC9-5A083E7DEE99}"/>
              </a:ext>
            </a:extLst>
          </p:cNvPr>
          <p:cNvSpPr/>
          <p:nvPr/>
        </p:nvSpPr>
        <p:spPr>
          <a:xfrm>
            <a:off x="7951304" y="2254043"/>
            <a:ext cx="371061" cy="357809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973EC7-91CD-4794-8CA1-9398312FA329}"/>
                  </a:ext>
                </a:extLst>
              </p:cNvPr>
              <p:cNvSpPr txBox="1"/>
              <p:nvPr/>
            </p:nvSpPr>
            <p:spPr>
              <a:xfrm>
                <a:off x="8508109" y="2254043"/>
                <a:ext cx="3583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973EC7-91CD-4794-8CA1-9398312FA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109" y="2254043"/>
                <a:ext cx="358368" cy="276999"/>
              </a:xfrm>
              <a:prstGeom prst="rect">
                <a:avLst/>
              </a:prstGeom>
              <a:blipFill>
                <a:blip r:embed="rId9"/>
                <a:stretch>
                  <a:fillRect l="-13793" r="-13793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82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6C6907B-43F7-4D06-B899-53822344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52499"/>
            <a:ext cx="8596668" cy="675861"/>
          </a:xfrm>
        </p:spPr>
        <p:txBody>
          <a:bodyPr/>
          <a:lstStyle/>
          <a:p>
            <a:r>
              <a:rPr lang="es-ES" dirty="0"/>
              <a:t>Instrumentos de Medición Eléctricos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E92F3A3-8D9D-40AD-B11D-5C2C8D3EF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509" y="1254044"/>
            <a:ext cx="4185623" cy="576262"/>
          </a:xfrm>
        </p:spPr>
        <p:txBody>
          <a:bodyPr/>
          <a:lstStyle/>
          <a:p>
            <a:r>
              <a:rPr lang="es-ES" dirty="0"/>
              <a:t>Instrumentos Analógicos</a:t>
            </a:r>
          </a:p>
        </p:txBody>
      </p:sp>
      <p:pic>
        <p:nvPicPr>
          <p:cNvPr id="10" name="Marcador de contenido 9" descr="Imagen que contiene dispositivo&#10;&#10;Descripción generada automáticamente">
            <a:extLst>
              <a:ext uri="{FF2B5EF4-FFF2-40B4-BE49-F238E27FC236}">
                <a16:creationId xmlns:a16="http://schemas.microsoft.com/office/drawing/2014/main" id="{F320CAEC-EDA7-40E4-804C-D60E17128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6231" y="2055990"/>
            <a:ext cx="3946996" cy="2861812"/>
          </a:xfrm>
        </p:spPr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9F96E96-EFB7-45DC-87BD-341DBED7C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254044"/>
            <a:ext cx="4185618" cy="576262"/>
          </a:xfrm>
        </p:spPr>
        <p:txBody>
          <a:bodyPr/>
          <a:lstStyle/>
          <a:p>
            <a:r>
              <a:rPr lang="es-ES" dirty="0"/>
              <a:t>Instrumentos Electrónicos</a:t>
            </a:r>
          </a:p>
        </p:txBody>
      </p:sp>
      <p:pic>
        <p:nvPicPr>
          <p:cNvPr id="12" name="Marcador de contenido 11" descr="Imagen que contiene interior, tabla, pastel, viejo&#10;&#10;Descripción generada automáticamente">
            <a:extLst>
              <a:ext uri="{FF2B5EF4-FFF2-40B4-BE49-F238E27FC236}">
                <a16:creationId xmlns:a16="http://schemas.microsoft.com/office/drawing/2014/main" id="{76E1D81C-CF70-4FF0-AA18-FC80B2EF33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7333" y="4106849"/>
            <a:ext cx="4186237" cy="1841692"/>
          </a:xfrm>
        </p:spPr>
      </p:pic>
      <p:pic>
        <p:nvPicPr>
          <p:cNvPr id="14" name="Imagen 13" descr="Mano sosteniendo un aparato electrónico&#10;&#10;Descripción generada automáticamente">
            <a:extLst>
              <a:ext uri="{FF2B5EF4-FFF2-40B4-BE49-F238E27FC236}">
                <a16:creationId xmlns:a16="http://schemas.microsoft.com/office/drawing/2014/main" id="{0FBC68F6-7111-4C67-9756-3D4A4AB19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080" y="2069242"/>
            <a:ext cx="4617265" cy="30731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ACF8CC3-15BC-44D2-9EC8-C74BFAE0F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528" y="2875427"/>
            <a:ext cx="4641327" cy="307311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51F1130-E012-40F8-A39B-B86377724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623" y="3880028"/>
            <a:ext cx="5626377" cy="25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06BFD-86FB-4A61-9606-4E91E5AA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de los instrumentos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7F97D2-2D3D-458B-9D25-415FC03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Rango</a:t>
            </a:r>
          </a:p>
          <a:p>
            <a:r>
              <a:rPr lang="es-ES" dirty="0"/>
              <a:t>Alcance (</a:t>
            </a:r>
            <a:r>
              <a:rPr lang="es-ES" dirty="0" err="1"/>
              <a:t>span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 descr="Imagen que contiene interior, horno, monitor, microondas&#10;&#10;Descripción generada automáticamente">
            <a:extLst>
              <a:ext uri="{FF2B5EF4-FFF2-40B4-BE49-F238E27FC236}">
                <a16:creationId xmlns:a16="http://schemas.microsoft.com/office/drawing/2014/main" id="{FFA8C528-4284-4B2D-87A0-DA9665A6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554" y="1322364"/>
            <a:ext cx="5975303" cy="52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90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68469-62FA-45ED-8C21-EA6D0100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 principales en los instrumentos analógicos - Escalas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4C506A-E9A8-4231-B559-B462AEE03F8C}"/>
              </a:ext>
            </a:extLst>
          </p:cNvPr>
          <p:cNvSpPr txBox="1"/>
          <p:nvPr/>
        </p:nvSpPr>
        <p:spPr>
          <a:xfrm>
            <a:off x="8566113" y="584254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1C231A83-24BA-4EB0-94D3-547C84240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8533" y="2326912"/>
            <a:ext cx="3816075" cy="2049957"/>
          </a:xfrm>
        </p:spPr>
      </p:pic>
      <p:pic>
        <p:nvPicPr>
          <p:cNvPr id="13" name="Imagen 12" descr="Diagrama&#10;&#10;Descripción generada automáticamente">
            <a:extLst>
              <a:ext uri="{FF2B5EF4-FFF2-40B4-BE49-F238E27FC236}">
                <a16:creationId xmlns:a16="http://schemas.microsoft.com/office/drawing/2014/main" id="{39C09E38-8F91-4125-8984-68490C7DF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17" y="2481130"/>
            <a:ext cx="2324424" cy="1895740"/>
          </a:xfrm>
          <a:prstGeom prst="rect">
            <a:avLst/>
          </a:prstGeom>
        </p:spPr>
      </p:pic>
      <p:pic>
        <p:nvPicPr>
          <p:cNvPr id="15" name="Imagen 14" descr="Diagrama&#10;&#10;Descripción generada automáticamente">
            <a:extLst>
              <a:ext uri="{FF2B5EF4-FFF2-40B4-BE49-F238E27FC236}">
                <a16:creationId xmlns:a16="http://schemas.microsoft.com/office/drawing/2014/main" id="{E8ACAE87-9FCE-44D0-9049-6B356498D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857" y="2128656"/>
            <a:ext cx="3458058" cy="260068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50BDE87-7F80-44E6-B5A1-5BBFA916F7CA}"/>
              </a:ext>
            </a:extLst>
          </p:cNvPr>
          <p:cNvSpPr txBox="1"/>
          <p:nvPr/>
        </p:nvSpPr>
        <p:spPr>
          <a:xfrm>
            <a:off x="1357225" y="2821483"/>
            <a:ext cx="1934615" cy="11643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D0BD1E08-9F42-46A4-8D54-C3639F927BF2}"/>
              </a:ext>
            </a:extLst>
          </p:cNvPr>
          <p:cNvSpPr/>
          <p:nvPr/>
        </p:nvSpPr>
        <p:spPr>
          <a:xfrm rot="3124607">
            <a:off x="1617437" y="3351891"/>
            <a:ext cx="630961" cy="432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032B69F-B697-4B2D-AD7C-E5CE5FEF3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495077">
            <a:off x="2451840" y="3229541"/>
            <a:ext cx="542591" cy="59136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767E1EC-9E82-4D4A-8A9C-DD2A49D50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72023">
            <a:off x="2053235" y="3272368"/>
            <a:ext cx="542591" cy="591363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1F69525-CA6B-4586-BD8B-537327969B6F}"/>
              </a:ext>
            </a:extLst>
          </p:cNvPr>
          <p:cNvCxnSpPr/>
          <p:nvPr/>
        </p:nvCxnSpPr>
        <p:spPr>
          <a:xfrm>
            <a:off x="1357225" y="2883877"/>
            <a:ext cx="1934615" cy="1084125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A00903A-0522-47B7-973F-F0BEEB0DE187}"/>
              </a:ext>
            </a:extLst>
          </p:cNvPr>
          <p:cNvCxnSpPr>
            <a:cxnSpLocks/>
          </p:cNvCxnSpPr>
          <p:nvPr/>
        </p:nvCxnSpPr>
        <p:spPr>
          <a:xfrm flipV="1">
            <a:off x="1357225" y="2883877"/>
            <a:ext cx="1934615" cy="116448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6BB4101-CA86-4107-A6A3-A40C876AF8A8}"/>
              </a:ext>
            </a:extLst>
          </p:cNvPr>
          <p:cNvSpPr txBox="1"/>
          <p:nvPr/>
        </p:nvSpPr>
        <p:spPr>
          <a:xfrm>
            <a:off x="1357225" y="4729344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Error de paralaje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73C4DE4-FC38-47EA-9A2B-E804BAFB599F}"/>
              </a:ext>
            </a:extLst>
          </p:cNvPr>
          <p:cNvCxnSpPr>
            <a:cxnSpLocks/>
          </p:cNvCxnSpPr>
          <p:nvPr/>
        </p:nvCxnSpPr>
        <p:spPr>
          <a:xfrm flipH="1" flipV="1">
            <a:off x="5127285" y="3090112"/>
            <a:ext cx="450166" cy="435110"/>
          </a:xfrm>
          <a:prstGeom prst="straightConnector1">
            <a:avLst/>
          </a:pr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DEE8A02E-460D-44B5-B728-A48EB915B4E8}"/>
              </a:ext>
            </a:extLst>
          </p:cNvPr>
          <p:cNvCxnSpPr>
            <a:cxnSpLocks/>
          </p:cNvCxnSpPr>
          <p:nvPr/>
        </p:nvCxnSpPr>
        <p:spPr>
          <a:xfrm flipV="1">
            <a:off x="4975668" y="3090112"/>
            <a:ext cx="376700" cy="376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5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68469-62FA-45ED-8C21-EA6D0100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 principales en los instrumentos analógicos - Escalas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4C506A-E9A8-4231-B559-B462AEE03F8C}"/>
              </a:ext>
            </a:extLst>
          </p:cNvPr>
          <p:cNvSpPr txBox="1"/>
          <p:nvPr/>
        </p:nvSpPr>
        <p:spPr>
          <a:xfrm>
            <a:off x="8566113" y="584254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5768128-BE1C-48C0-A30E-B8040D3B4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58228"/>
            <a:ext cx="5778500" cy="2661073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F4B511-6347-43E5-9243-D9BDC1BB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12" y="2528189"/>
            <a:ext cx="6098888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1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E68469-62FA-45ED-8C21-EA6D0100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Componentes principales en los instrumentos Digitales - Pantalla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4C506A-E9A8-4231-B559-B462AEE03F8C}"/>
              </a:ext>
            </a:extLst>
          </p:cNvPr>
          <p:cNvSpPr txBox="1"/>
          <p:nvPr/>
        </p:nvSpPr>
        <p:spPr>
          <a:xfrm>
            <a:off x="8566113" y="5842547"/>
            <a:ext cx="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7BEDCA-FB0D-48D3-8898-D4AD93142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34" y="2219597"/>
            <a:ext cx="5495296" cy="1845965"/>
          </a:xfrm>
          <a:prstGeom prst="rect">
            <a:avLst/>
          </a:prstGeom>
        </p:spPr>
      </p:pic>
      <p:pic>
        <p:nvPicPr>
          <p:cNvPr id="7" name="Marcador de contenido 6" descr="Diagrama&#10;&#10;Descripción generada automáticamente">
            <a:extLst>
              <a:ext uri="{FF2B5EF4-FFF2-40B4-BE49-F238E27FC236}">
                <a16:creationId xmlns:a16="http://schemas.microsoft.com/office/drawing/2014/main" id="{9CB2EBB5-F2FD-438E-8D6B-F749EBBAC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4422" y="2508797"/>
            <a:ext cx="3810000" cy="3333750"/>
          </a:xfrm>
        </p:spPr>
      </p:pic>
    </p:spTree>
    <p:extLst>
      <p:ext uri="{BB962C8B-B14F-4D97-AF65-F5344CB8AC3E}">
        <p14:creationId xmlns:p14="http://schemas.microsoft.com/office/powerpoint/2010/main" val="8810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A0D2F-525B-4205-B541-9367D14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Puente de </a:t>
            </a:r>
            <a:r>
              <a:rPr lang="es-ES" dirty="0" err="1"/>
              <a:t>Wheastone</a:t>
            </a:r>
            <a:endParaRPr lang="es-ES" dirty="0"/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EEC6E1BC-D107-4252-8A8D-B3E752E52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175" y="1930400"/>
            <a:ext cx="3919780" cy="261823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15C955F-8336-43DE-AB4E-896F707DCFE4}"/>
                  </a:ext>
                </a:extLst>
              </p:cNvPr>
              <p:cNvSpPr txBox="1"/>
              <p:nvPr/>
            </p:nvSpPr>
            <p:spPr>
              <a:xfrm>
                <a:off x="7885848" y="1222712"/>
                <a:ext cx="13983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915C955F-8336-43DE-AB4E-896F707DC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48" y="1222712"/>
                <a:ext cx="1398396" cy="276999"/>
              </a:xfrm>
              <a:prstGeom prst="rect">
                <a:avLst/>
              </a:prstGeom>
              <a:blipFill>
                <a:blip r:embed="rId3"/>
                <a:stretch>
                  <a:fillRect l="-3057" r="-437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409C978-427A-42C3-9C13-80D2F9AAFA04}"/>
                  </a:ext>
                </a:extLst>
              </p:cNvPr>
              <p:cNvSpPr txBox="1"/>
              <p:nvPr/>
            </p:nvSpPr>
            <p:spPr>
              <a:xfrm>
                <a:off x="6172818" y="1225034"/>
                <a:ext cx="1007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409C978-427A-42C3-9C13-80D2F9AA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818" y="1225034"/>
                <a:ext cx="1007776" cy="276999"/>
              </a:xfrm>
              <a:prstGeom prst="rect">
                <a:avLst/>
              </a:prstGeom>
              <a:blipFill>
                <a:blip r:embed="rId4"/>
                <a:stretch>
                  <a:fillRect l="-4848" r="-1212" b="-20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AC28C48-53D4-425F-A596-8DA0281F92AD}"/>
                  </a:ext>
                </a:extLst>
              </p:cNvPr>
              <p:cNvSpPr txBox="1"/>
              <p:nvPr/>
            </p:nvSpPr>
            <p:spPr>
              <a:xfrm>
                <a:off x="6201189" y="1908100"/>
                <a:ext cx="1802353" cy="565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AC28C48-53D4-425F-A596-8DA0281F9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89" y="1908100"/>
                <a:ext cx="1802353" cy="565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478F586-4690-4A83-826C-EFDF1FF1D9D9}"/>
                  </a:ext>
                </a:extLst>
              </p:cNvPr>
              <p:cNvSpPr/>
              <p:nvPr/>
            </p:nvSpPr>
            <p:spPr>
              <a:xfrm>
                <a:off x="8448727" y="1908100"/>
                <a:ext cx="2063578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478F586-4690-4A83-826C-EFDF1FF1D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727" y="1908100"/>
                <a:ext cx="2063578" cy="657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8D16216-A9B0-4121-B112-682E9EF8D37F}"/>
                  </a:ext>
                </a:extLst>
              </p:cNvPr>
              <p:cNvSpPr/>
              <p:nvPr/>
            </p:nvSpPr>
            <p:spPr>
              <a:xfrm>
                <a:off x="6078911" y="2737291"/>
                <a:ext cx="2912529" cy="657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8D16216-A9B0-4121-B112-682E9EF8D3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11" y="2737291"/>
                <a:ext cx="2912529" cy="657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4402ACB-C7EE-4079-A535-15CFE419F47F}"/>
                  </a:ext>
                </a:extLst>
              </p:cNvPr>
              <p:cNvSpPr/>
              <p:nvPr/>
            </p:nvSpPr>
            <p:spPr>
              <a:xfrm>
                <a:off x="6172818" y="3587458"/>
                <a:ext cx="1566967" cy="529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4402ACB-C7EE-4079-A535-15CFE419F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818" y="3587458"/>
                <a:ext cx="1566967" cy="529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3DE495BF-26AC-43D1-9C75-6662C7E1AD33}"/>
                  </a:ext>
                </a:extLst>
              </p:cNvPr>
              <p:cNvSpPr/>
              <p:nvPr/>
            </p:nvSpPr>
            <p:spPr>
              <a:xfrm>
                <a:off x="6061521" y="4376631"/>
                <a:ext cx="31570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3DE495BF-26AC-43D1-9C75-6662C7E1A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521" y="4376631"/>
                <a:ext cx="315708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50F768-2201-40BC-BBA6-9D1DD7205F4B}"/>
                  </a:ext>
                </a:extLst>
              </p:cNvPr>
              <p:cNvSpPr txBox="1"/>
              <p:nvPr/>
            </p:nvSpPr>
            <p:spPr>
              <a:xfrm>
                <a:off x="6078911" y="5011947"/>
                <a:ext cx="3384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750F768-2201-40BC-BBA6-9D1DD7205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11" y="5011947"/>
                <a:ext cx="3384516" cy="276999"/>
              </a:xfrm>
              <a:prstGeom prst="rect">
                <a:avLst/>
              </a:prstGeom>
              <a:blipFill>
                <a:blip r:embed="rId10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351CC77E-AE91-42BD-8E46-835B5BF9D010}"/>
                  </a:ext>
                </a:extLst>
              </p:cNvPr>
              <p:cNvSpPr/>
              <p:nvPr/>
            </p:nvSpPr>
            <p:spPr>
              <a:xfrm>
                <a:off x="6078911" y="5632966"/>
                <a:ext cx="17261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351CC77E-AE91-42BD-8E46-835B5BF9D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911" y="5632966"/>
                <a:ext cx="17261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77A8E8C-00C8-4962-9234-420FC80052E5}"/>
                  </a:ext>
                </a:extLst>
              </p:cNvPr>
              <p:cNvSpPr txBox="1"/>
              <p:nvPr/>
            </p:nvSpPr>
            <p:spPr>
              <a:xfrm>
                <a:off x="8074875" y="5559202"/>
                <a:ext cx="1209369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277A8E8C-00C8-4962-9234-420FC8005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75" y="5559202"/>
                <a:ext cx="1209369" cy="5638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9163E0E4-A686-4B6B-B9E4-526F7B6DFA07}"/>
              </a:ext>
            </a:extLst>
          </p:cNvPr>
          <p:cNvSpPr txBox="1"/>
          <p:nvPr/>
        </p:nvSpPr>
        <p:spPr>
          <a:xfrm>
            <a:off x="8003542" y="5288946"/>
            <a:ext cx="1564528" cy="1058845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0A2D04-069A-404C-B59C-B82BE46B76A0}"/>
              </a:ext>
            </a:extLst>
          </p:cNvPr>
          <p:cNvSpPr txBox="1"/>
          <p:nvPr/>
        </p:nvSpPr>
        <p:spPr>
          <a:xfrm>
            <a:off x="1762538" y="4745963"/>
            <a:ext cx="410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Aplicaciones: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Medición de resistencias.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Medición de peso.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Medición de temperatura</a:t>
            </a:r>
          </a:p>
        </p:txBody>
      </p:sp>
    </p:spTree>
    <p:extLst>
      <p:ext uri="{BB962C8B-B14F-4D97-AF65-F5344CB8AC3E}">
        <p14:creationId xmlns:p14="http://schemas.microsoft.com/office/powerpoint/2010/main" val="32010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435E4-F3F8-492A-8444-85B85AEF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Potenciómetro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1E57D2-7A09-418E-A99F-451A5AD5981B}"/>
                  </a:ext>
                </a:extLst>
              </p:cNvPr>
              <p:cNvSpPr txBox="1"/>
              <p:nvPr/>
            </p:nvSpPr>
            <p:spPr>
              <a:xfrm>
                <a:off x="5648178" y="2975317"/>
                <a:ext cx="680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61E57D2-7A09-418E-A99F-451A5AD5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78" y="2975317"/>
                <a:ext cx="680507" cy="276999"/>
              </a:xfrm>
              <a:prstGeom prst="rect">
                <a:avLst/>
              </a:prstGeom>
              <a:blipFill>
                <a:blip r:embed="rId3"/>
                <a:stretch>
                  <a:fillRect l="-7207" r="-7207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66BE7F3-1459-4A0F-A7A3-FDAC471871C2}"/>
                  </a:ext>
                </a:extLst>
              </p:cNvPr>
              <p:cNvSpPr txBox="1"/>
              <p:nvPr/>
            </p:nvSpPr>
            <p:spPr>
              <a:xfrm>
                <a:off x="5648178" y="3427004"/>
                <a:ext cx="16156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66BE7F3-1459-4A0F-A7A3-FDAC47187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178" y="3427004"/>
                <a:ext cx="1615699" cy="276999"/>
              </a:xfrm>
              <a:prstGeom prst="rect">
                <a:avLst/>
              </a:prstGeom>
              <a:blipFill>
                <a:blip r:embed="rId4"/>
                <a:stretch>
                  <a:fillRect l="-1132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B10525F-1120-4DEC-A0C9-96DF4953CFEB}"/>
                  </a:ext>
                </a:extLst>
              </p:cNvPr>
              <p:cNvSpPr txBox="1"/>
              <p:nvPr/>
            </p:nvSpPr>
            <p:spPr>
              <a:xfrm>
                <a:off x="5486400" y="4020234"/>
                <a:ext cx="11204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B10525F-1120-4DEC-A0C9-96DF4953C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020234"/>
                <a:ext cx="1120435" cy="276999"/>
              </a:xfrm>
              <a:prstGeom prst="rect">
                <a:avLst/>
              </a:prstGeom>
              <a:blipFill>
                <a:blip r:embed="rId5"/>
                <a:stretch>
                  <a:fillRect l="-2174" r="-543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9F7C62B-DAD2-4DB2-A8A5-FB429B246FF4}"/>
                  </a:ext>
                </a:extLst>
              </p:cNvPr>
              <p:cNvSpPr txBox="1"/>
              <p:nvPr/>
            </p:nvSpPr>
            <p:spPr>
              <a:xfrm>
                <a:off x="6809011" y="4020234"/>
                <a:ext cx="11105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19F7C62B-DAD2-4DB2-A8A5-FB429B246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011" y="4020234"/>
                <a:ext cx="1110560" cy="276999"/>
              </a:xfrm>
              <a:prstGeom prst="rect">
                <a:avLst/>
              </a:prstGeom>
              <a:blipFill>
                <a:blip r:embed="rId6"/>
                <a:stretch>
                  <a:fillRect l="-2198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42A96BE-5188-4B42-89D6-52EE2D38CA3C}"/>
                  </a:ext>
                </a:extLst>
              </p:cNvPr>
              <p:cNvSpPr txBox="1"/>
              <p:nvPr/>
            </p:nvSpPr>
            <p:spPr>
              <a:xfrm>
                <a:off x="5475085" y="4650602"/>
                <a:ext cx="1125757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342A96BE-5188-4B42-89D6-52EE2D38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085" y="4650602"/>
                <a:ext cx="1125757" cy="563872"/>
              </a:xfrm>
              <a:prstGeom prst="rect">
                <a:avLst/>
              </a:prstGeom>
              <a:blipFill>
                <a:blip r:embed="rId7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728C2D-95C9-4AC5-A0D7-0755CCD4412D}"/>
                  </a:ext>
                </a:extLst>
              </p:cNvPr>
              <p:cNvSpPr txBox="1"/>
              <p:nvPr/>
            </p:nvSpPr>
            <p:spPr>
              <a:xfrm>
                <a:off x="7263877" y="4789101"/>
                <a:ext cx="1469306" cy="428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F728C2D-95C9-4AC5-A0D7-0755CCD4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877" y="4789101"/>
                <a:ext cx="1469306" cy="428451"/>
              </a:xfrm>
              <a:prstGeom prst="rect">
                <a:avLst/>
              </a:prstGeom>
              <a:blipFill>
                <a:blip r:embed="rId8"/>
                <a:stretch>
                  <a:fillRect l="-4149" b="-8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Marcador de contenido 12" descr="Diagrama&#10;&#10;Descripción generada automáticamente">
            <a:extLst>
              <a:ext uri="{FF2B5EF4-FFF2-40B4-BE49-F238E27FC236}">
                <a16:creationId xmlns:a16="http://schemas.microsoft.com/office/drawing/2014/main" id="{660D1185-7F8D-4FDA-BA23-4DF8F978B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745419" y="1492359"/>
            <a:ext cx="3455519" cy="3773791"/>
          </a:xfrm>
        </p:spPr>
      </p:pic>
    </p:spTree>
    <p:extLst>
      <p:ext uri="{BB962C8B-B14F-4D97-AF65-F5344CB8AC3E}">
        <p14:creationId xmlns:p14="http://schemas.microsoft.com/office/powerpoint/2010/main" val="392514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4E5B1-5FD5-41A4-B911-6BC6C76E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60" y="328246"/>
            <a:ext cx="8596668" cy="797169"/>
          </a:xfrm>
        </p:spPr>
        <p:txBody>
          <a:bodyPr/>
          <a:lstStyle/>
          <a:p>
            <a:r>
              <a:rPr lang="es-ES" dirty="0"/>
              <a:t>Instalaciones eléctricas domiciliarias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54ABD55E-6F02-4A22-AF5A-C73C64111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862" y="1093161"/>
            <a:ext cx="2880666" cy="2919419"/>
          </a:xfrm>
        </p:spPr>
      </p:pic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C32A4C99-E2B6-4697-A2FE-2450BF2A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60" y="1634978"/>
            <a:ext cx="5228166" cy="4318000"/>
          </a:xfrm>
          <a:prstGeom prst="rect">
            <a:avLst/>
          </a:prstGeom>
        </p:spPr>
      </p:pic>
      <p:pic>
        <p:nvPicPr>
          <p:cNvPr id="11" name="Imagen 10" descr="Diagrama&#10;&#10;Descripción generada automáticamente">
            <a:extLst>
              <a:ext uri="{FF2B5EF4-FFF2-40B4-BE49-F238E27FC236}">
                <a16:creationId xmlns:a16="http://schemas.microsoft.com/office/drawing/2014/main" id="{6085D479-9D13-4663-90E1-2C124EBC4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948" y="3928235"/>
            <a:ext cx="2740341" cy="292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2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DBDF9-E36B-4CDC-954E-E60DC10B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de CC</a:t>
            </a:r>
          </a:p>
        </p:txBody>
      </p:sp>
      <p:sp>
        <p:nvSpPr>
          <p:cNvPr id="11" name="Flecha: hacia la izquierda 10">
            <a:extLst>
              <a:ext uri="{FF2B5EF4-FFF2-40B4-BE49-F238E27FC236}">
                <a16:creationId xmlns:a16="http://schemas.microsoft.com/office/drawing/2014/main" id="{F57D590D-CCFC-4D8E-BBC9-5A083E7DEE99}"/>
              </a:ext>
            </a:extLst>
          </p:cNvPr>
          <p:cNvSpPr/>
          <p:nvPr/>
        </p:nvSpPr>
        <p:spPr>
          <a:xfrm>
            <a:off x="7951304" y="2254043"/>
            <a:ext cx="371061" cy="357809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973EC7-91CD-4794-8CA1-9398312FA329}"/>
                  </a:ext>
                </a:extLst>
              </p:cNvPr>
              <p:cNvSpPr txBox="1"/>
              <p:nvPr/>
            </p:nvSpPr>
            <p:spPr>
              <a:xfrm>
                <a:off x="8508109" y="2254043"/>
                <a:ext cx="3583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E973EC7-91CD-4794-8CA1-9398312FA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109" y="2254043"/>
                <a:ext cx="358368" cy="276999"/>
              </a:xfrm>
              <a:prstGeom prst="rect">
                <a:avLst/>
              </a:prstGeom>
              <a:blipFill>
                <a:blip r:embed="rId2"/>
                <a:stretch>
                  <a:fillRect l="-13793" r="-13793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Marcador de contenido 14" descr="Diagrama&#10;&#10;Descripción generada automáticamente">
            <a:extLst>
              <a:ext uri="{FF2B5EF4-FFF2-40B4-BE49-F238E27FC236}">
                <a16:creationId xmlns:a16="http://schemas.microsoft.com/office/drawing/2014/main" id="{96E1B3A4-53DF-47CE-B073-11D956005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3519" y="2139950"/>
            <a:ext cx="3879850" cy="3879850"/>
          </a:xfrm>
        </p:spPr>
      </p:pic>
    </p:spTree>
    <p:extLst>
      <p:ext uri="{BB962C8B-B14F-4D97-AF65-F5344CB8AC3E}">
        <p14:creationId xmlns:p14="http://schemas.microsoft.com/office/powerpoint/2010/main" val="29061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E87BE-A4B0-4403-BA57-3FC227BD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Circuitos de CC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3BEC8-1781-4D07-8AAE-64B4572B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4779"/>
            <a:ext cx="8596668" cy="1550019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Caso: una batería posee una </a:t>
            </a:r>
            <a:r>
              <a:rPr lang="es-ES" dirty="0" err="1"/>
              <a:t>f.e.m</a:t>
            </a:r>
            <a:r>
              <a:rPr lang="es-ES" dirty="0"/>
              <a:t> de 12,2 [V] y una resistencia interna de 0,05 [</a:t>
            </a:r>
            <a:r>
              <a:rPr lang="es-ES" dirty="0">
                <a:sym typeface="Symbol" panose="05050102010706020507" pitchFamily="18" charset="2"/>
              </a:rPr>
              <a:t>]. Sus terminales están conectados a una resistencia de 3[]. Calcular:</a:t>
            </a:r>
          </a:p>
          <a:p>
            <a:pPr>
              <a:buFont typeface="+mj-lt"/>
              <a:buAutoNum type="arabicPeriod"/>
            </a:pPr>
            <a:r>
              <a:rPr lang="es-ES" dirty="0">
                <a:sym typeface="Symbol" panose="05050102010706020507" pitchFamily="18" charset="2"/>
              </a:rPr>
              <a:t> La corriente en el circuito y el voltaje en los terminales de la batería.</a:t>
            </a:r>
          </a:p>
          <a:p>
            <a:pPr>
              <a:buFont typeface="+mj-lt"/>
              <a:buAutoNum type="arabicPeriod"/>
            </a:pPr>
            <a:r>
              <a:rPr lang="es-ES" dirty="0">
                <a:sym typeface="Symbol" panose="05050102010706020507" pitchFamily="18" charset="2"/>
              </a:rPr>
              <a:t>La potencia que consume el resistor, la potencia que consume la resistencia interna de la batería y la potencia total suministrada por la batería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B95198E-1B9F-4E8C-97CD-270146AC860B}"/>
                  </a:ext>
                </a:extLst>
              </p:cNvPr>
              <p:cNvSpPr txBox="1"/>
              <p:nvPr/>
            </p:nvSpPr>
            <p:spPr>
              <a:xfrm>
                <a:off x="2071427" y="3101848"/>
                <a:ext cx="1780296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12,2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+0,05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B95198E-1B9F-4E8C-97CD-270146AC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427" y="3101848"/>
                <a:ext cx="1780296" cy="577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CD8C7B55-203A-4690-B914-3EA549F0F8BB}"/>
                  </a:ext>
                </a:extLst>
              </p:cNvPr>
              <p:cNvSpPr/>
              <p:nvPr/>
            </p:nvSpPr>
            <p:spPr>
              <a:xfrm>
                <a:off x="913533" y="3101848"/>
                <a:ext cx="1194430" cy="57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CD8C7B55-203A-4690-B914-3EA549F0F8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33" y="3101848"/>
                <a:ext cx="1194430" cy="5713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70DE952-B5EA-4D1E-9150-716CC87A2CFD}"/>
                  </a:ext>
                </a:extLst>
              </p:cNvPr>
              <p:cNvSpPr txBox="1"/>
              <p:nvPr/>
            </p:nvSpPr>
            <p:spPr>
              <a:xfrm>
                <a:off x="3851723" y="3249240"/>
                <a:ext cx="7441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70DE952-B5EA-4D1E-9150-716CC87A2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23" y="3249240"/>
                <a:ext cx="744113" cy="276999"/>
              </a:xfrm>
              <a:prstGeom prst="rect">
                <a:avLst/>
              </a:prstGeom>
              <a:blipFill>
                <a:blip r:embed="rId4"/>
                <a:stretch>
                  <a:fillRect l="-2459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88112ED-1944-48A9-8803-0C72D9008A9A}"/>
                  </a:ext>
                </a:extLst>
              </p:cNvPr>
              <p:cNvSpPr txBox="1"/>
              <p:nvPr/>
            </p:nvSpPr>
            <p:spPr>
              <a:xfrm>
                <a:off x="2522545" y="4020833"/>
                <a:ext cx="2658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=12,2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.0,05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88112ED-1944-48A9-8803-0C72D900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545" y="4020833"/>
                <a:ext cx="2658356" cy="276999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6B9C865-0C28-4F54-9760-37C29FF4883D}"/>
                  </a:ext>
                </a:extLst>
              </p:cNvPr>
              <p:cNvSpPr/>
              <p:nvPr/>
            </p:nvSpPr>
            <p:spPr>
              <a:xfrm>
                <a:off x="987381" y="4014293"/>
                <a:ext cx="1529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96B9C865-0C28-4F54-9760-37C29FF48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81" y="4014293"/>
                <a:ext cx="15293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151B160-80B5-4058-BC31-A42A0A311018}"/>
                  </a:ext>
                </a:extLst>
              </p:cNvPr>
              <p:cNvSpPr txBox="1"/>
              <p:nvPr/>
            </p:nvSpPr>
            <p:spPr>
              <a:xfrm>
                <a:off x="5180901" y="4014293"/>
                <a:ext cx="875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=12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151B160-80B5-4058-BC31-A42A0A311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901" y="4014293"/>
                <a:ext cx="875817" cy="276999"/>
              </a:xfrm>
              <a:prstGeom prst="rect">
                <a:avLst/>
              </a:prstGeom>
              <a:blipFill>
                <a:blip r:embed="rId7"/>
                <a:stretch>
                  <a:fillRect l="-2083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227255A-0D2C-4C73-8017-FB2429684FD2}"/>
                  </a:ext>
                </a:extLst>
              </p:cNvPr>
              <p:cNvSpPr txBox="1"/>
              <p:nvPr/>
            </p:nvSpPr>
            <p:spPr>
              <a:xfrm>
                <a:off x="987381" y="4792426"/>
                <a:ext cx="10569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9227255A-0D2C-4C73-8017-FB2429684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81" y="4792426"/>
                <a:ext cx="1056956" cy="276999"/>
              </a:xfrm>
              <a:prstGeom prst="rect">
                <a:avLst/>
              </a:prstGeom>
              <a:blipFill>
                <a:blip r:embed="rId8"/>
                <a:stretch>
                  <a:fillRect l="-4624" t="-2174" r="-3468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52BFF2B-02EE-40D7-848B-89A0DB0AB9DA}"/>
                  </a:ext>
                </a:extLst>
              </p:cNvPr>
              <p:cNvSpPr txBox="1"/>
              <p:nvPr/>
            </p:nvSpPr>
            <p:spPr>
              <a:xfrm>
                <a:off x="2117593" y="4792425"/>
                <a:ext cx="1631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.3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52BFF2B-02EE-40D7-848B-89A0DB0AB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593" y="4792425"/>
                <a:ext cx="1631024" cy="276999"/>
              </a:xfrm>
              <a:prstGeom prst="rect">
                <a:avLst/>
              </a:prstGeom>
              <a:blipFill>
                <a:blip r:embed="rId9"/>
                <a:stretch>
                  <a:fillRect t="-2174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FFD1E0D-F1AF-4155-9597-4E1B52AFAFAD}"/>
                  </a:ext>
                </a:extLst>
              </p:cNvPr>
              <p:cNvSpPr txBox="1"/>
              <p:nvPr/>
            </p:nvSpPr>
            <p:spPr>
              <a:xfrm>
                <a:off x="3748617" y="4775733"/>
                <a:ext cx="952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=48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FFD1E0D-F1AF-4155-9597-4E1B52AFA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17" y="4775733"/>
                <a:ext cx="952889" cy="276999"/>
              </a:xfrm>
              <a:prstGeom prst="rect">
                <a:avLst/>
              </a:prstGeom>
              <a:blipFill>
                <a:blip r:embed="rId10"/>
                <a:stretch>
                  <a:fillRect l="-1923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16001F4-CB3B-4C68-96D9-BDDBC204FF04}"/>
                  </a:ext>
                </a:extLst>
              </p:cNvPr>
              <p:cNvSpPr/>
              <p:nvPr/>
            </p:nvSpPr>
            <p:spPr>
              <a:xfrm>
                <a:off x="913533" y="5293558"/>
                <a:ext cx="11606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A16001F4-CB3B-4C68-96D9-BDDBC204F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33" y="5293558"/>
                <a:ext cx="116063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CC5B973-3CD8-444E-A5FE-7907BA74E5BF}"/>
                  </a:ext>
                </a:extLst>
              </p:cNvPr>
              <p:cNvSpPr/>
              <p:nvPr/>
            </p:nvSpPr>
            <p:spPr>
              <a:xfrm>
                <a:off x="1889110" y="5300098"/>
                <a:ext cx="20657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0,05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CC5B973-3CD8-444E-A5FE-7907BA74E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10" y="5300098"/>
                <a:ext cx="206575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F20E95C3-82C6-487E-A3C8-BC64F583A0D7}"/>
                  </a:ext>
                </a:extLst>
              </p:cNvPr>
              <p:cNvSpPr/>
              <p:nvPr/>
            </p:nvSpPr>
            <p:spPr>
              <a:xfrm>
                <a:off x="3792891" y="5299116"/>
                <a:ext cx="1185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F20E95C3-82C6-487E-A3C8-BC64F583A0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891" y="5299116"/>
                <a:ext cx="118564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6FEE684-B868-4B3F-8548-A542A40A25C0}"/>
                  </a:ext>
                </a:extLst>
              </p:cNvPr>
              <p:cNvSpPr txBox="1"/>
              <p:nvPr/>
            </p:nvSpPr>
            <p:spPr>
              <a:xfrm>
                <a:off x="987381" y="5881564"/>
                <a:ext cx="1336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86FEE684-B868-4B3F-8548-A542A40A2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81" y="5881564"/>
                <a:ext cx="1336200" cy="276999"/>
              </a:xfrm>
              <a:prstGeom prst="rect">
                <a:avLst/>
              </a:prstGeom>
              <a:blipFill>
                <a:blip r:embed="rId14"/>
                <a:stretch>
                  <a:fillRect l="-3196" b="-1777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B2BEEDB-CF3E-49FA-80F4-8D115FE434BF}"/>
                  </a:ext>
                </a:extLst>
              </p:cNvPr>
              <p:cNvSpPr txBox="1"/>
              <p:nvPr/>
            </p:nvSpPr>
            <p:spPr>
              <a:xfrm>
                <a:off x="2384158" y="5892406"/>
                <a:ext cx="19063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=48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+0,8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FB2BEEDB-CF3E-49FA-80F4-8D115FE4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158" y="5892406"/>
                <a:ext cx="1906356" cy="276999"/>
              </a:xfrm>
              <a:prstGeom prst="rect">
                <a:avLst/>
              </a:prstGeom>
              <a:blipFill>
                <a:blip r:embed="rId15"/>
                <a:stretch>
                  <a:fillRect l="-639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A5FF4AD-A0D1-4EB2-9F81-1D4DB9193E01}"/>
                  </a:ext>
                </a:extLst>
              </p:cNvPr>
              <p:cNvSpPr txBox="1"/>
              <p:nvPr/>
            </p:nvSpPr>
            <p:spPr>
              <a:xfrm>
                <a:off x="4276635" y="5896121"/>
                <a:ext cx="11292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=48,8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A5FF4AD-A0D1-4EB2-9F81-1D4DB9193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35" y="5896121"/>
                <a:ext cx="1129220" cy="276999"/>
              </a:xfrm>
              <a:prstGeom prst="rect">
                <a:avLst/>
              </a:prstGeom>
              <a:blipFill>
                <a:blip r:embed="rId16"/>
                <a:stretch>
                  <a:fillRect l="-1622" b="-869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8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7D615-87E0-46CB-AB01-1391F380F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Resistores en Serie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38246437-3F6F-4DF7-8B29-2E274E821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702" y="1368526"/>
            <a:ext cx="3381847" cy="2648320"/>
          </a:xfrm>
        </p:spPr>
      </p:pic>
      <p:pic>
        <p:nvPicPr>
          <p:cNvPr id="7" name="Imagen 6" descr="Imagen que contiene objeto, interior, luz, tabla&#10;&#10;Descripción generada automáticamente">
            <a:extLst>
              <a:ext uri="{FF2B5EF4-FFF2-40B4-BE49-F238E27FC236}">
                <a16:creationId xmlns:a16="http://schemas.microsoft.com/office/drawing/2014/main" id="{A3D99CE8-6B54-41DC-9A9E-D57243124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89" y="3547013"/>
            <a:ext cx="1858522" cy="308785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76C74B-E1B0-4267-81E7-270FE5EF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943" y="1368526"/>
            <a:ext cx="2943636" cy="24577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EBF63C4-263F-46F1-B3F8-AC36F97D8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211" y="1533829"/>
            <a:ext cx="3029373" cy="2219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79D9869-88EA-4E21-B811-7F417B7B6337}"/>
                  </a:ext>
                </a:extLst>
              </p:cNvPr>
              <p:cNvSpPr txBox="1"/>
              <p:nvPr/>
            </p:nvSpPr>
            <p:spPr>
              <a:xfrm>
                <a:off x="5839844" y="4115368"/>
                <a:ext cx="1125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79D9869-88EA-4E21-B811-7F417B7B6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44" y="4115368"/>
                <a:ext cx="1125757" cy="276999"/>
              </a:xfrm>
              <a:prstGeom prst="rect">
                <a:avLst/>
              </a:prstGeom>
              <a:blipFill>
                <a:blip r:embed="rId6"/>
                <a:stretch>
                  <a:fillRect l="-4324" r="-541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2A74DFF-7839-4FBD-9A1A-919168827E19}"/>
                  </a:ext>
                </a:extLst>
              </p:cNvPr>
              <p:cNvSpPr txBox="1"/>
              <p:nvPr/>
            </p:nvSpPr>
            <p:spPr>
              <a:xfrm>
                <a:off x="5813899" y="4545307"/>
                <a:ext cx="220663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2A74DFF-7839-4FBD-9A1A-919168827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99" y="4545307"/>
                <a:ext cx="2206630" cy="298415"/>
              </a:xfrm>
              <a:prstGeom prst="rect">
                <a:avLst/>
              </a:prstGeom>
              <a:blipFill>
                <a:blip r:embed="rId7"/>
                <a:stretch>
                  <a:fillRect l="-1934" b="-20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4346610-53CB-4A3D-9493-8F3AAA047913}"/>
                  </a:ext>
                </a:extLst>
              </p:cNvPr>
              <p:cNvSpPr/>
              <p:nvPr/>
            </p:nvSpPr>
            <p:spPr>
              <a:xfrm>
                <a:off x="5749001" y="4915981"/>
                <a:ext cx="2233175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C4346610-53CB-4A3D-9493-8F3AAA047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001" y="4915981"/>
                <a:ext cx="2233175" cy="390748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BB5BE421-57F0-41C7-B05B-1874A6CABB80}"/>
                  </a:ext>
                </a:extLst>
              </p:cNvPr>
              <p:cNvSpPr/>
              <p:nvPr/>
            </p:nvSpPr>
            <p:spPr>
              <a:xfrm>
                <a:off x="5749001" y="5306729"/>
                <a:ext cx="1869101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BB5BE421-57F0-41C7-B05B-1874A6CABB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001" y="5306729"/>
                <a:ext cx="1869101" cy="390748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866DF6C-83E0-4A4E-8120-D34D5402651D}"/>
                  </a:ext>
                </a:extLst>
              </p:cNvPr>
              <p:cNvSpPr txBox="1"/>
              <p:nvPr/>
            </p:nvSpPr>
            <p:spPr>
              <a:xfrm>
                <a:off x="5918644" y="6088225"/>
                <a:ext cx="2493567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A866DF6C-83E0-4A4E-8120-D34D54026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44" y="6088225"/>
                <a:ext cx="2493567" cy="298415"/>
              </a:xfrm>
              <a:prstGeom prst="rect">
                <a:avLst/>
              </a:prstGeom>
              <a:blipFill>
                <a:blip r:embed="rId10"/>
                <a:stretch>
                  <a:fillRect l="-1711" b="-20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6C8B2365-7C90-4E76-B85D-8764C6A8A6B0}"/>
              </a:ext>
            </a:extLst>
          </p:cNvPr>
          <p:cNvSpPr txBox="1"/>
          <p:nvPr/>
        </p:nvSpPr>
        <p:spPr>
          <a:xfrm>
            <a:off x="5749001" y="5830957"/>
            <a:ext cx="2943636" cy="80391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8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E7094-8F84-40CA-A480-857444C6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Resistores en Paralelo</a:t>
            </a:r>
          </a:p>
        </p:txBody>
      </p:sp>
      <p:pic>
        <p:nvPicPr>
          <p:cNvPr id="5" name="Marcador de contenido 4" descr="Diagrama&#10;&#10;Descripción generada automáticamente">
            <a:extLst>
              <a:ext uri="{FF2B5EF4-FFF2-40B4-BE49-F238E27FC236}">
                <a16:creationId xmlns:a16="http://schemas.microsoft.com/office/drawing/2014/main" id="{F1CAC370-363E-4AF6-84D3-681DFB4A6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984" y="1566380"/>
            <a:ext cx="2105319" cy="3505689"/>
          </a:xfrm>
        </p:spPr>
      </p:pic>
      <p:pic>
        <p:nvPicPr>
          <p:cNvPr id="7" name="Imagen 6" descr="Diagrama, Esquemático&#10;&#10;Descripción generada automáticamente">
            <a:extLst>
              <a:ext uri="{FF2B5EF4-FFF2-40B4-BE49-F238E27FC236}">
                <a16:creationId xmlns:a16="http://schemas.microsoft.com/office/drawing/2014/main" id="{17548FE9-7D93-419C-8A94-D8988395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741" y="1455507"/>
            <a:ext cx="3048425" cy="2934109"/>
          </a:xfrm>
          <a:prstGeom prst="rect">
            <a:avLst/>
          </a:prstGeom>
        </p:spPr>
      </p:pic>
      <p:pic>
        <p:nvPicPr>
          <p:cNvPr id="9" name="Imagen 8" descr="Diagrama, Esquemático&#10;&#10;Descripción generada automáticamente">
            <a:extLst>
              <a:ext uri="{FF2B5EF4-FFF2-40B4-BE49-F238E27FC236}">
                <a16:creationId xmlns:a16="http://schemas.microsoft.com/office/drawing/2014/main" id="{9E5D053E-23AF-482F-B9B8-992B640BF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04" y="1676610"/>
            <a:ext cx="2934109" cy="2238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81EC7C2-E0F8-4F59-AFEC-DAAFBC434A3F}"/>
                  </a:ext>
                </a:extLst>
              </p:cNvPr>
              <p:cNvSpPr txBox="1"/>
              <p:nvPr/>
            </p:nvSpPr>
            <p:spPr>
              <a:xfrm>
                <a:off x="4110926" y="4550362"/>
                <a:ext cx="1100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81EC7C2-E0F8-4F59-AFEC-DAAFBC434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26" y="4550362"/>
                <a:ext cx="1100108" cy="276999"/>
              </a:xfrm>
              <a:prstGeom prst="rect">
                <a:avLst/>
              </a:prstGeom>
              <a:blipFill>
                <a:blip r:embed="rId5"/>
                <a:stretch>
                  <a:fillRect l="-3867" r="-552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B2BF28-9596-488F-8922-6C671FBC656F}"/>
                  </a:ext>
                </a:extLst>
              </p:cNvPr>
              <p:cNvSpPr txBox="1"/>
              <p:nvPr/>
            </p:nvSpPr>
            <p:spPr>
              <a:xfrm>
                <a:off x="4110926" y="5235523"/>
                <a:ext cx="816249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B2BF28-9596-488F-8922-6C671FBC6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26" y="5235523"/>
                <a:ext cx="816249" cy="597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6E470C7-75BF-47AB-9889-B6F4D22E8201}"/>
                  </a:ext>
                </a:extLst>
              </p:cNvPr>
              <p:cNvSpPr txBox="1"/>
              <p:nvPr/>
            </p:nvSpPr>
            <p:spPr>
              <a:xfrm>
                <a:off x="5754109" y="4550362"/>
                <a:ext cx="17189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6E470C7-75BF-47AB-9889-B6F4D22E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09" y="4550362"/>
                <a:ext cx="1718996" cy="276999"/>
              </a:xfrm>
              <a:prstGeom prst="rect">
                <a:avLst/>
              </a:prstGeom>
              <a:blipFill>
                <a:blip r:embed="rId7"/>
                <a:stretch>
                  <a:fillRect l="-709" b="-173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8F17BFB-E1A8-4E86-9A6C-E88DA318B932}"/>
                  </a:ext>
                </a:extLst>
              </p:cNvPr>
              <p:cNvSpPr/>
              <p:nvPr/>
            </p:nvSpPr>
            <p:spPr>
              <a:xfrm>
                <a:off x="4885832" y="5205322"/>
                <a:ext cx="147886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88F17BFB-E1A8-4E86-9A6C-E88DA318B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832" y="5205322"/>
                <a:ext cx="1478866" cy="658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82CC392-ECA5-4E1E-AB90-4CF8B389F2F1}"/>
                  </a:ext>
                </a:extLst>
              </p:cNvPr>
              <p:cNvSpPr txBox="1"/>
              <p:nvPr/>
            </p:nvSpPr>
            <p:spPr>
              <a:xfrm>
                <a:off x="7139604" y="5235523"/>
                <a:ext cx="2493567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82CC392-ECA5-4E1E-AB90-4CF8B389F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04" y="5235523"/>
                <a:ext cx="2493567" cy="5976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343D30-DFE7-4487-930D-31B8DF3EF482}"/>
                  </a:ext>
                </a:extLst>
              </p:cNvPr>
              <p:cNvSpPr txBox="1"/>
              <p:nvPr/>
            </p:nvSpPr>
            <p:spPr>
              <a:xfrm>
                <a:off x="7217871" y="6147587"/>
                <a:ext cx="1492845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343D30-DFE7-4487-930D-31B8DF3EF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871" y="6147587"/>
                <a:ext cx="1492845" cy="563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8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6081-93CE-4835-A51C-B275A13C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Resistores en Paralelo </a:t>
            </a:r>
          </a:p>
        </p:txBody>
      </p:sp>
      <p:pic>
        <p:nvPicPr>
          <p:cNvPr id="5" name="Marcador de contenido 4" descr="Diagrama, Esquemático&#10;&#10;Descripción generada automáticamente">
            <a:extLst>
              <a:ext uri="{FF2B5EF4-FFF2-40B4-BE49-F238E27FC236}">
                <a16:creationId xmlns:a16="http://schemas.microsoft.com/office/drawing/2014/main" id="{BC994C4E-1BFE-4298-8768-3512976A9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36" y="1930400"/>
            <a:ext cx="3161905" cy="271428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B7632EE-48F5-4965-965C-E2E0FCFC22FA}"/>
                  </a:ext>
                </a:extLst>
              </p:cNvPr>
              <p:cNvSpPr/>
              <p:nvPr/>
            </p:nvSpPr>
            <p:spPr>
              <a:xfrm>
                <a:off x="4136912" y="1930400"/>
                <a:ext cx="2204065" cy="689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B7632EE-48F5-4965-965C-E2E0FCFC2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12" y="1930400"/>
                <a:ext cx="2204065" cy="689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F549A19-7916-494A-BB4F-7B982087DE5C}"/>
                  </a:ext>
                </a:extLst>
              </p:cNvPr>
              <p:cNvSpPr txBox="1"/>
              <p:nvPr/>
            </p:nvSpPr>
            <p:spPr>
              <a:xfrm>
                <a:off x="4136912" y="2864812"/>
                <a:ext cx="2741200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DF549A19-7916-494A-BB4F-7B982087D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12" y="2864812"/>
                <a:ext cx="2741200" cy="597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AA46041-93FD-4CE8-9054-3D997B7E1004}"/>
                  </a:ext>
                </a:extLst>
              </p:cNvPr>
              <p:cNvSpPr txBox="1"/>
              <p:nvPr/>
            </p:nvSpPr>
            <p:spPr>
              <a:xfrm>
                <a:off x="6878112" y="3010543"/>
                <a:ext cx="36713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=0,25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+0,16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+0,1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AA46041-93FD-4CE8-9054-3D997B7E1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112" y="3010543"/>
                <a:ext cx="3671326" cy="276999"/>
              </a:xfrm>
              <a:prstGeom prst="rect">
                <a:avLst/>
              </a:prstGeom>
              <a:blipFill>
                <a:blip r:embed="rId5"/>
                <a:stretch>
                  <a:fillRect t="-2222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0F7025C-23AF-4383-A5DD-59A8D480579B}"/>
                  </a:ext>
                </a:extLst>
              </p:cNvPr>
              <p:cNvSpPr txBox="1"/>
              <p:nvPr/>
            </p:nvSpPr>
            <p:spPr>
              <a:xfrm>
                <a:off x="10549438" y="3010543"/>
                <a:ext cx="1415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=0,51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0F7025C-23AF-4383-A5DD-59A8D4805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438" y="3010543"/>
                <a:ext cx="1415067" cy="276999"/>
              </a:xfrm>
              <a:prstGeom prst="rect">
                <a:avLst/>
              </a:prstGeom>
              <a:blipFill>
                <a:blip r:embed="rId6"/>
                <a:stretch>
                  <a:fillRect l="-862" t="-2222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5B58806-725E-43AC-9D37-E44868554BF9}"/>
                  </a:ext>
                </a:extLst>
              </p:cNvPr>
              <p:cNvSpPr txBox="1"/>
              <p:nvPr/>
            </p:nvSpPr>
            <p:spPr>
              <a:xfrm>
                <a:off x="4136912" y="3996505"/>
                <a:ext cx="160050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=1,938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15B58806-725E-43AC-9D37-E44868554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912" y="3996505"/>
                <a:ext cx="1600503" cy="298415"/>
              </a:xfrm>
              <a:prstGeom prst="rect">
                <a:avLst/>
              </a:prstGeom>
              <a:blipFill>
                <a:blip r:embed="rId7"/>
                <a:stretch>
                  <a:fillRect l="-2672" b="-2040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5723DEB-2312-40C5-8559-7289D44E40F7}"/>
                  </a:ext>
                </a:extLst>
              </p:cNvPr>
              <p:cNvSpPr txBox="1"/>
              <p:nvPr/>
            </p:nvSpPr>
            <p:spPr>
              <a:xfrm>
                <a:off x="4190348" y="4690449"/>
                <a:ext cx="796115" cy="595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5723DEB-2312-40C5-8559-7289D44E4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348" y="4690449"/>
                <a:ext cx="796115" cy="595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5FB652B-793E-4B83-AA65-D297B711455B}"/>
                  </a:ext>
                </a:extLst>
              </p:cNvPr>
              <p:cNvSpPr txBox="1"/>
              <p:nvPr/>
            </p:nvSpPr>
            <p:spPr>
              <a:xfrm>
                <a:off x="4986463" y="4644686"/>
                <a:ext cx="1185902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1,938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5FB652B-793E-4B83-AA65-D297B7114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463" y="4644686"/>
                <a:ext cx="1185902" cy="577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494C3DD-54C0-45BE-BE1E-AC9CC1F10FD0}"/>
                  </a:ext>
                </a:extLst>
              </p:cNvPr>
              <p:cNvSpPr txBox="1"/>
              <p:nvPr/>
            </p:nvSpPr>
            <p:spPr>
              <a:xfrm>
                <a:off x="6235532" y="4795111"/>
                <a:ext cx="10486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=12,4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494C3DD-54C0-45BE-BE1E-AC9CC1F10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532" y="4795111"/>
                <a:ext cx="1048685" cy="276999"/>
              </a:xfrm>
              <a:prstGeom prst="rect">
                <a:avLst/>
              </a:prstGeom>
              <a:blipFill>
                <a:blip r:embed="rId10"/>
                <a:stretch>
                  <a:fillRect l="-1744" b="-88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0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D6081-93CE-4835-A51C-B275A13C2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Resistores en Paralelo </a:t>
            </a:r>
          </a:p>
        </p:txBody>
      </p:sp>
      <p:pic>
        <p:nvPicPr>
          <p:cNvPr id="5" name="Marcador de contenido 4" descr="Diagrama, Esquemático&#10;&#10;Descripción generada automáticamente">
            <a:extLst>
              <a:ext uri="{FF2B5EF4-FFF2-40B4-BE49-F238E27FC236}">
                <a16:creationId xmlns:a16="http://schemas.microsoft.com/office/drawing/2014/main" id="{BC994C4E-1BFE-4298-8768-3512976A9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36" y="1930400"/>
            <a:ext cx="3161905" cy="271428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5723DEB-2312-40C5-8559-7289D44E40F7}"/>
                  </a:ext>
                </a:extLst>
              </p:cNvPr>
              <p:cNvSpPr txBox="1"/>
              <p:nvPr/>
            </p:nvSpPr>
            <p:spPr>
              <a:xfrm>
                <a:off x="4321642" y="1863344"/>
                <a:ext cx="792461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15723DEB-2312-40C5-8559-7289D44E4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2" y="1863344"/>
                <a:ext cx="792461" cy="56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5FB652B-793E-4B83-AA65-D297B711455B}"/>
                  </a:ext>
                </a:extLst>
              </p:cNvPr>
              <p:cNvSpPr txBox="1"/>
              <p:nvPr/>
            </p:nvSpPr>
            <p:spPr>
              <a:xfrm>
                <a:off x="5114103" y="1849366"/>
                <a:ext cx="875817" cy="577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05FB652B-793E-4B83-AA65-D297B7114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03" y="1849366"/>
                <a:ext cx="875817" cy="577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494C3DD-54C0-45BE-BE1E-AC9CC1F10FD0}"/>
                  </a:ext>
                </a:extLst>
              </p:cNvPr>
              <p:cNvSpPr txBox="1"/>
              <p:nvPr/>
            </p:nvSpPr>
            <p:spPr>
              <a:xfrm>
                <a:off x="5989920" y="1999791"/>
                <a:ext cx="744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0494C3DD-54C0-45BE-BE1E-AC9CC1F10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920" y="1999791"/>
                <a:ext cx="744114" cy="276999"/>
              </a:xfrm>
              <a:prstGeom prst="rect">
                <a:avLst/>
              </a:prstGeom>
              <a:blipFill>
                <a:blip r:embed="rId5"/>
                <a:stretch>
                  <a:fillRect l="-2459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D87DC36-0B39-4679-8679-54BC826426C6}"/>
                  </a:ext>
                </a:extLst>
              </p:cNvPr>
              <p:cNvSpPr txBox="1"/>
              <p:nvPr/>
            </p:nvSpPr>
            <p:spPr>
              <a:xfrm>
                <a:off x="4321642" y="2776331"/>
                <a:ext cx="803104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D87DC36-0B39-4679-8679-54BC82642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2" y="2776331"/>
                <a:ext cx="803104" cy="56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9086043B-32F2-41D5-A661-2186CCDBF6A5}"/>
                  </a:ext>
                </a:extLst>
              </p:cNvPr>
              <p:cNvSpPr/>
              <p:nvPr/>
            </p:nvSpPr>
            <p:spPr>
              <a:xfrm>
                <a:off x="5103128" y="2723175"/>
                <a:ext cx="1060483" cy="67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9086043B-32F2-41D5-A661-2186CCDBF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28" y="2723175"/>
                <a:ext cx="1060483" cy="670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DC20C15-B573-4BEB-A1C1-27519EFE10BD}"/>
                  </a:ext>
                </a:extLst>
              </p:cNvPr>
              <p:cNvSpPr/>
              <p:nvPr/>
            </p:nvSpPr>
            <p:spPr>
              <a:xfrm>
                <a:off x="6016318" y="2873600"/>
                <a:ext cx="9287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1DC20C15-B573-4BEB-A1C1-27519EFE10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18" y="2873600"/>
                <a:ext cx="9287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5C27F3B-FFF9-41A2-A42A-0DDD52D9CB71}"/>
                  </a:ext>
                </a:extLst>
              </p:cNvPr>
              <p:cNvSpPr txBox="1"/>
              <p:nvPr/>
            </p:nvSpPr>
            <p:spPr>
              <a:xfrm>
                <a:off x="4255791" y="3771359"/>
                <a:ext cx="803104" cy="565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5C27F3B-FFF9-41A2-A42A-0DDD52D9C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791" y="3771359"/>
                <a:ext cx="803104" cy="565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ADDE042-6388-4A8A-BC21-DB361D3E2E80}"/>
                  </a:ext>
                </a:extLst>
              </p:cNvPr>
              <p:cNvSpPr/>
              <p:nvPr/>
            </p:nvSpPr>
            <p:spPr>
              <a:xfrm>
                <a:off x="5058895" y="3689317"/>
                <a:ext cx="1060483" cy="670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ADDE042-6388-4A8A-BC21-DB361D3E2E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895" y="3689317"/>
                <a:ext cx="1060483" cy="6701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C52A52D-ED8F-425A-AD16-FE18A8FC89E3}"/>
                  </a:ext>
                </a:extLst>
              </p:cNvPr>
              <p:cNvSpPr/>
              <p:nvPr/>
            </p:nvSpPr>
            <p:spPr>
              <a:xfrm>
                <a:off x="5993703" y="3835891"/>
                <a:ext cx="1105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2,4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C52A52D-ED8F-425A-AD16-FE18A8FC8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703" y="3835891"/>
                <a:ext cx="110511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49EB5D2-FE98-4E01-A4BC-72587CC2FBB3}"/>
                  </a:ext>
                </a:extLst>
              </p:cNvPr>
              <p:cNvSpPr txBox="1"/>
              <p:nvPr/>
            </p:nvSpPr>
            <p:spPr>
              <a:xfrm>
                <a:off x="4321642" y="4806892"/>
                <a:ext cx="1125052" cy="280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E49EB5D2-FE98-4E01-A4BC-72587CC2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2" y="4806892"/>
                <a:ext cx="1125052" cy="280205"/>
              </a:xfrm>
              <a:prstGeom prst="rect">
                <a:avLst/>
              </a:prstGeom>
              <a:blipFill>
                <a:blip r:embed="rId12"/>
                <a:stretch>
                  <a:fillRect l="-4348" r="-543" b="-222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75BB463-9075-46CA-95DF-CF4A1533A3DE}"/>
                  </a:ext>
                </a:extLst>
              </p:cNvPr>
              <p:cNvSpPr txBox="1"/>
              <p:nvPr/>
            </p:nvSpPr>
            <p:spPr>
              <a:xfrm>
                <a:off x="5494912" y="4810098"/>
                <a:ext cx="15765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.4</m:t>
                      </m:r>
                      <m:d>
                        <m:dPr>
                          <m:begChr m:val="["/>
                          <m:endChr m:val="]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75BB463-9075-46CA-95DF-CF4A1533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912" y="4810098"/>
                <a:ext cx="1576521" cy="276999"/>
              </a:xfrm>
              <a:prstGeom prst="rect">
                <a:avLst/>
              </a:prstGeom>
              <a:blipFill>
                <a:blip r:embed="rId13"/>
                <a:stretch>
                  <a:fillRect l="-386" t="-2222" b="-111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C2E03A1A-A6A5-4D4A-9F01-828A47333053}"/>
                  </a:ext>
                </a:extLst>
              </p:cNvPr>
              <p:cNvSpPr/>
              <p:nvPr/>
            </p:nvSpPr>
            <p:spPr>
              <a:xfrm>
                <a:off x="4282983" y="5494516"/>
                <a:ext cx="1320361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C2E03A1A-A6A5-4D4A-9F01-828A47333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983" y="5494516"/>
                <a:ext cx="1320361" cy="373051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29E69E38-530C-4304-B1F9-017533BC0ECA}"/>
                  </a:ext>
                </a:extLst>
              </p:cNvPr>
              <p:cNvSpPr/>
              <p:nvPr/>
            </p:nvSpPr>
            <p:spPr>
              <a:xfrm>
                <a:off x="5446694" y="5498986"/>
                <a:ext cx="17611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29E69E38-530C-4304-B1F9-017533BC0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694" y="5498986"/>
                <a:ext cx="176118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8556E850-130A-4DC9-95B4-3DFC828F8C9B}"/>
                  </a:ext>
                </a:extLst>
              </p:cNvPr>
              <p:cNvSpPr/>
              <p:nvPr/>
            </p:nvSpPr>
            <p:spPr>
              <a:xfrm>
                <a:off x="6945098" y="4762328"/>
                <a:ext cx="1265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=144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8556E850-130A-4DC9-95B4-3DFC828F8C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098" y="4762328"/>
                <a:ext cx="126579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B2DBA76-C7EB-49CD-8584-F275B9C76BE3}"/>
                  </a:ext>
                </a:extLst>
              </p:cNvPr>
              <p:cNvSpPr/>
              <p:nvPr/>
            </p:nvSpPr>
            <p:spPr>
              <a:xfrm>
                <a:off x="7059114" y="5497947"/>
                <a:ext cx="113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96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B2DBA76-C7EB-49CD-8584-F275B9C76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114" y="5497947"/>
                <a:ext cx="113755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541CA9B-9E6B-407E-8879-5ABE8AFADA9E}"/>
                  </a:ext>
                </a:extLst>
              </p:cNvPr>
              <p:cNvSpPr/>
              <p:nvPr/>
            </p:nvSpPr>
            <p:spPr>
              <a:xfrm>
                <a:off x="4286300" y="6177601"/>
                <a:ext cx="1320361" cy="3744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541CA9B-9E6B-407E-8879-5ABE8AFAD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300" y="6177601"/>
                <a:ext cx="1320361" cy="374461"/>
              </a:xfrm>
              <a:prstGeom prst="rect">
                <a:avLst/>
              </a:prstGeom>
              <a:blipFill>
                <a:blip r:embed="rId18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C4A80A55-AC86-49BC-9A2C-2192348B18CA}"/>
                  </a:ext>
                </a:extLst>
              </p:cNvPr>
              <p:cNvSpPr/>
              <p:nvPr/>
            </p:nvSpPr>
            <p:spPr>
              <a:xfrm>
                <a:off x="5435083" y="6176562"/>
                <a:ext cx="1937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2,4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latin typeface="Cambria Math" panose="02040503050406030204" pitchFamily="18" charset="0"/>
                        </a:rPr>
                        <m:t>.6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C4A80A55-AC86-49BC-9A2C-2192348B1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083" y="6176562"/>
                <a:ext cx="1937518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1AAB33A4-4E9C-4DFE-84D9-5EF6A733F2FE}"/>
                  </a:ext>
                </a:extLst>
              </p:cNvPr>
              <p:cNvSpPr/>
              <p:nvPr/>
            </p:nvSpPr>
            <p:spPr>
              <a:xfrm>
                <a:off x="7321461" y="6170394"/>
                <a:ext cx="1313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57,6</m:t>
                      </m:r>
                      <m:d>
                        <m:dPr>
                          <m:begChr m:val="["/>
                          <m:endChr m:val="]"/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1AAB33A4-4E9C-4DFE-84D9-5EF6A733F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461" y="6170394"/>
                <a:ext cx="131388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89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/>
      <p:bldP spid="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6BBAD9-2173-48E2-9F4A-06741A249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Leyes de </a:t>
            </a:r>
            <a:r>
              <a:rPr lang="es-ES" dirty="0" err="1"/>
              <a:t>Kirchchoff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C7E3E1-3299-4BF0-9945-085FB3E6A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Ley de Nodo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F5BD518-AE45-43BD-A4AD-6DC8AD30194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2F5BD518-AE45-43BD-A4AD-6DC8AD301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437" t="-132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1C83C44-7638-41F2-8E3A-C75FD3EAA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/>
              <a:t>Ley de Caídas de Tensión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6E499053-1457-4013-BF4B-E4AF01D4A335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endParaRPr lang="es-ES" dirty="0"/>
              </a:p>
            </p:txBody>
          </p:sp>
        </mc:Choice>
        <mc:Fallback xmlns="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6E499053-1457-4013-BF4B-E4AF01D4A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437" t="-132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9F9E40C6-7D13-44FF-9680-79619B367E68}"/>
              </a:ext>
            </a:extLst>
          </p:cNvPr>
          <p:cNvSpPr txBox="1"/>
          <p:nvPr/>
        </p:nvSpPr>
        <p:spPr>
          <a:xfrm>
            <a:off x="5424202" y="264274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 descr="Forma, Polígono&#10;&#10;Descripción generada automáticamente">
            <a:extLst>
              <a:ext uri="{FF2B5EF4-FFF2-40B4-BE49-F238E27FC236}">
                <a16:creationId xmlns:a16="http://schemas.microsoft.com/office/drawing/2014/main" id="{9DF7B252-FE5C-416B-AB12-422784A28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02" y="3793328"/>
            <a:ext cx="2648320" cy="1524213"/>
          </a:xfrm>
          <a:prstGeom prst="rect">
            <a:avLst/>
          </a:prstGeom>
        </p:spPr>
      </p:pic>
      <p:pic>
        <p:nvPicPr>
          <p:cNvPr id="11" name="Imagen 10" descr="Gráfico, Gráfico de cajas y bigotes&#10;&#10;Descripción generada automáticamente">
            <a:extLst>
              <a:ext uri="{FF2B5EF4-FFF2-40B4-BE49-F238E27FC236}">
                <a16:creationId xmlns:a16="http://schemas.microsoft.com/office/drawing/2014/main" id="{85D65171-070C-4F07-AF57-D8AC32583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558" y="3317018"/>
            <a:ext cx="2991267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1998</TotalTime>
  <Words>1148</Words>
  <Application>Microsoft Office PowerPoint</Application>
  <PresentationFormat>Panorámica</PresentationFormat>
  <Paragraphs>208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Cambria Math</vt:lpstr>
      <vt:lpstr>Trebuchet MS</vt:lpstr>
      <vt:lpstr>Wingdings 3</vt:lpstr>
      <vt:lpstr>Faceta</vt:lpstr>
      <vt:lpstr>Unidad 1: Circuitos de Corriente Continua</vt:lpstr>
      <vt:lpstr>Circuitos de CC</vt:lpstr>
      <vt:lpstr>Circuitos de CC</vt:lpstr>
      <vt:lpstr>Circuitos de CC</vt:lpstr>
      <vt:lpstr>Resistores en Serie</vt:lpstr>
      <vt:lpstr>Resistores en Paralelo</vt:lpstr>
      <vt:lpstr>Resistores en Paralelo </vt:lpstr>
      <vt:lpstr>Resistores en Paralelo </vt:lpstr>
      <vt:lpstr>Leyes de Kirchchoff</vt:lpstr>
      <vt:lpstr>Leyes de Kirchchoff</vt:lpstr>
      <vt:lpstr>Leyes de Kirchchoff</vt:lpstr>
      <vt:lpstr>Circuitos RC</vt:lpstr>
      <vt:lpstr>Circuitos RC</vt:lpstr>
      <vt:lpstr>Circuitos RC</vt:lpstr>
      <vt:lpstr>Caso</vt:lpstr>
      <vt:lpstr>Presentación de PowerPoint</vt:lpstr>
      <vt:lpstr>Circuitos RC</vt:lpstr>
      <vt:lpstr>Circuitos RC</vt:lpstr>
      <vt:lpstr>Caso</vt:lpstr>
      <vt:lpstr>Instrumentos de Medición Eléctricos</vt:lpstr>
      <vt:lpstr>Características de los instrumentos</vt:lpstr>
      <vt:lpstr>Componentes principales en los instrumentos analógicos - Escalas</vt:lpstr>
      <vt:lpstr>Componentes principales en los instrumentos analógicos - Escalas</vt:lpstr>
      <vt:lpstr>Componentes principales en los instrumentos Digitales - Pantalla</vt:lpstr>
      <vt:lpstr>Puente de Wheastone</vt:lpstr>
      <vt:lpstr>Potenciómetro</vt:lpstr>
      <vt:lpstr>Instalaciones eléctricas domiciliarias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Circuitos de Corriente Continua</dc:title>
  <dc:creator>Hernán Marcelo Solier Zandomeni</dc:creator>
  <cp:lastModifiedBy>Hernán Marcelo Solier Zandomeni</cp:lastModifiedBy>
  <cp:revision>70</cp:revision>
  <dcterms:created xsi:type="dcterms:W3CDTF">2021-04-06T21:29:27Z</dcterms:created>
  <dcterms:modified xsi:type="dcterms:W3CDTF">2021-04-21T13:53:13Z</dcterms:modified>
</cp:coreProperties>
</file>